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87" r:id="rId4"/>
    <p:sldId id="258" r:id="rId5"/>
    <p:sldId id="259" r:id="rId6"/>
    <p:sldId id="260" r:id="rId7"/>
    <p:sldId id="262" r:id="rId8"/>
    <p:sldId id="261" r:id="rId9"/>
    <p:sldId id="263" r:id="rId10"/>
    <p:sldId id="264" r:id="rId11"/>
    <p:sldId id="268" r:id="rId12"/>
    <p:sldId id="269" r:id="rId13"/>
    <p:sldId id="295" r:id="rId14"/>
    <p:sldId id="296" r:id="rId15"/>
    <p:sldId id="265" r:id="rId16"/>
    <p:sldId id="266" r:id="rId17"/>
    <p:sldId id="267" r:id="rId18"/>
    <p:sldId id="270" r:id="rId19"/>
    <p:sldId id="271" r:id="rId20"/>
    <p:sldId id="272" r:id="rId21"/>
    <p:sldId id="273" r:id="rId22"/>
    <p:sldId id="274" r:id="rId23"/>
    <p:sldId id="275" r:id="rId24"/>
    <p:sldId id="281" r:id="rId25"/>
    <p:sldId id="283" r:id="rId26"/>
    <p:sldId id="284" r:id="rId27"/>
    <p:sldId id="285" r:id="rId28"/>
    <p:sldId id="286" r:id="rId29"/>
    <p:sldId id="276" r:id="rId30"/>
    <p:sldId id="277" r:id="rId31"/>
    <p:sldId id="279" r:id="rId32"/>
    <p:sldId id="280" r:id="rId33"/>
    <p:sldId id="307" r:id="rId34"/>
    <p:sldId id="289" r:id="rId35"/>
    <p:sldId id="291" r:id="rId36"/>
    <p:sldId id="292" r:id="rId37"/>
    <p:sldId id="305" r:id="rId38"/>
    <p:sldId id="293" r:id="rId39"/>
    <p:sldId id="303" r:id="rId40"/>
    <p:sldId id="304" r:id="rId41"/>
    <p:sldId id="300" r:id="rId42"/>
    <p:sldId id="297" r:id="rId43"/>
    <p:sldId id="298" r:id="rId44"/>
    <p:sldId id="299" r:id="rId45"/>
    <p:sldId id="294" r:id="rId46"/>
    <p:sldId id="308" r:id="rId47"/>
    <p:sldId id="309" r:id="rId48"/>
    <p:sldId id="310" r:id="rId49"/>
    <p:sldId id="311" r:id="rId50"/>
    <p:sldId id="313" r:id="rId51"/>
    <p:sldId id="31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AD67E-253A-4FAE-8602-CAD5F6D15AB2}" type="datetimeFigureOut">
              <a:rPr lang="en-US" smtClean="0"/>
              <a:t>11/19/2015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9C9C6-CD98-4A4A-B1FD-6957B8A326A5}" type="slidenum">
              <a:rPr lang="en-US" smtClean="0"/>
              <a:t>‹#›</a:t>
            </a:fld>
            <a:endParaRPr lang="en-US" dirty="0"/>
          </a:p>
        </p:txBody>
      </p:sp>
    </p:spTree>
    <p:extLst>
      <p:ext uri="{BB962C8B-B14F-4D97-AF65-F5344CB8AC3E}">
        <p14:creationId xmlns:p14="http://schemas.microsoft.com/office/powerpoint/2010/main" val="60346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9C9C6-CD98-4A4A-B1FD-6957B8A326A5}" type="slidenum">
              <a:rPr lang="en-US" smtClean="0"/>
              <a:t>5</a:t>
            </a:fld>
            <a:endParaRPr lang="en-US" dirty="0"/>
          </a:p>
        </p:txBody>
      </p:sp>
    </p:spTree>
    <p:extLst>
      <p:ext uri="{BB962C8B-B14F-4D97-AF65-F5344CB8AC3E}">
        <p14:creationId xmlns:p14="http://schemas.microsoft.com/office/powerpoint/2010/main" val="102023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60CDC2-A359-4792-9E3B-6120ED47273C}" type="datetime1">
              <a:rPr lang="en-US" smtClean="0"/>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03788-508F-4F24-BE38-FAEF012A0198}" type="slidenum">
              <a:rPr lang="en-US" smtClean="0"/>
              <a:t>‹#›</a:t>
            </a:fld>
            <a:endParaRPr lang="en-US" dirty="0"/>
          </a:p>
        </p:txBody>
      </p:sp>
    </p:spTree>
    <p:extLst>
      <p:ext uri="{BB962C8B-B14F-4D97-AF65-F5344CB8AC3E}">
        <p14:creationId xmlns:p14="http://schemas.microsoft.com/office/powerpoint/2010/main" val="341085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F325F-6916-4303-AAD5-71207BB41AAA}" type="datetime1">
              <a:rPr lang="en-US" smtClean="0"/>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03788-508F-4F24-BE38-FAEF012A0198}" type="slidenum">
              <a:rPr lang="en-US" smtClean="0"/>
              <a:t>‹#›</a:t>
            </a:fld>
            <a:endParaRPr lang="en-US" dirty="0"/>
          </a:p>
        </p:txBody>
      </p:sp>
    </p:spTree>
    <p:extLst>
      <p:ext uri="{BB962C8B-B14F-4D97-AF65-F5344CB8AC3E}">
        <p14:creationId xmlns:p14="http://schemas.microsoft.com/office/powerpoint/2010/main" val="197787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1BD58-456B-4251-BAA9-2B6F82EDBD92}" type="datetime1">
              <a:rPr lang="en-US" smtClean="0"/>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03788-508F-4F24-BE38-FAEF012A0198}" type="slidenum">
              <a:rPr lang="en-US" smtClean="0"/>
              <a:t>‹#›</a:t>
            </a:fld>
            <a:endParaRPr lang="en-US" dirty="0"/>
          </a:p>
        </p:txBody>
      </p:sp>
    </p:spTree>
    <p:extLst>
      <p:ext uri="{BB962C8B-B14F-4D97-AF65-F5344CB8AC3E}">
        <p14:creationId xmlns:p14="http://schemas.microsoft.com/office/powerpoint/2010/main" val="160806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1C010-4DE8-47DD-ADCD-9B94F6D660AE}" type="datetime1">
              <a:rPr lang="en-US" smtClean="0"/>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03788-508F-4F24-BE38-FAEF012A0198}" type="slidenum">
              <a:rPr lang="en-US" smtClean="0"/>
              <a:t>‹#›</a:t>
            </a:fld>
            <a:endParaRPr lang="en-US" dirty="0"/>
          </a:p>
        </p:txBody>
      </p:sp>
    </p:spTree>
    <p:extLst>
      <p:ext uri="{BB962C8B-B14F-4D97-AF65-F5344CB8AC3E}">
        <p14:creationId xmlns:p14="http://schemas.microsoft.com/office/powerpoint/2010/main" val="86794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EB22D-1B49-4D72-AC2F-1BFAE04E12DD}" type="datetime1">
              <a:rPr lang="en-US" smtClean="0"/>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03788-508F-4F24-BE38-FAEF012A0198}" type="slidenum">
              <a:rPr lang="en-US" smtClean="0"/>
              <a:t>‹#›</a:t>
            </a:fld>
            <a:endParaRPr lang="en-US" dirty="0"/>
          </a:p>
        </p:txBody>
      </p:sp>
    </p:spTree>
    <p:extLst>
      <p:ext uri="{BB962C8B-B14F-4D97-AF65-F5344CB8AC3E}">
        <p14:creationId xmlns:p14="http://schemas.microsoft.com/office/powerpoint/2010/main" val="14667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59645A-DA4B-47D1-BD85-15FC416FC005}" type="datetime1">
              <a:rPr lang="en-US" smtClean="0"/>
              <a:t>11/19/2015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003788-508F-4F24-BE38-FAEF012A0198}" type="slidenum">
              <a:rPr lang="en-US" smtClean="0"/>
              <a:t>‹#›</a:t>
            </a:fld>
            <a:endParaRPr lang="en-US" dirty="0"/>
          </a:p>
        </p:txBody>
      </p:sp>
    </p:spTree>
    <p:extLst>
      <p:ext uri="{BB962C8B-B14F-4D97-AF65-F5344CB8AC3E}">
        <p14:creationId xmlns:p14="http://schemas.microsoft.com/office/powerpoint/2010/main" val="345081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A57F07-617D-44E0-858E-0E19D1BE4759}" type="datetime1">
              <a:rPr lang="en-US" smtClean="0"/>
              <a:t>11/19/2015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003788-508F-4F24-BE38-FAEF012A0198}" type="slidenum">
              <a:rPr lang="en-US" smtClean="0"/>
              <a:t>‹#›</a:t>
            </a:fld>
            <a:endParaRPr lang="en-US" dirty="0"/>
          </a:p>
        </p:txBody>
      </p:sp>
    </p:spTree>
    <p:extLst>
      <p:ext uri="{BB962C8B-B14F-4D97-AF65-F5344CB8AC3E}">
        <p14:creationId xmlns:p14="http://schemas.microsoft.com/office/powerpoint/2010/main" val="203469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94582-4203-4F5A-B938-5A5E3B8B8D32}" type="datetime1">
              <a:rPr lang="en-US" smtClean="0"/>
              <a:t>11/19/2015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003788-508F-4F24-BE38-FAEF012A0198}" type="slidenum">
              <a:rPr lang="en-US" smtClean="0"/>
              <a:t>‹#›</a:t>
            </a:fld>
            <a:endParaRPr lang="en-US" dirty="0"/>
          </a:p>
        </p:txBody>
      </p:sp>
    </p:spTree>
    <p:extLst>
      <p:ext uri="{BB962C8B-B14F-4D97-AF65-F5344CB8AC3E}">
        <p14:creationId xmlns:p14="http://schemas.microsoft.com/office/powerpoint/2010/main" val="3444032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72CFB-2A72-4CE1-8946-D85EFEB02FAA}" type="datetime1">
              <a:rPr lang="en-US" smtClean="0"/>
              <a:t>11/19/2015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a:t>
            </a:fld>
            <a:endParaRPr lang="en-US" dirty="0"/>
          </a:p>
        </p:txBody>
      </p:sp>
    </p:spTree>
    <p:extLst>
      <p:ext uri="{BB962C8B-B14F-4D97-AF65-F5344CB8AC3E}">
        <p14:creationId xmlns:p14="http://schemas.microsoft.com/office/powerpoint/2010/main" val="376035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E575D-CECB-428D-A709-FEABE93AB1C5}" type="datetime1">
              <a:rPr lang="en-US" smtClean="0"/>
              <a:t>11/19/2015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003788-508F-4F24-BE38-FAEF012A0198}" type="slidenum">
              <a:rPr lang="en-US" smtClean="0"/>
              <a:t>‹#›</a:t>
            </a:fld>
            <a:endParaRPr lang="en-US" dirty="0"/>
          </a:p>
        </p:txBody>
      </p:sp>
    </p:spTree>
    <p:extLst>
      <p:ext uri="{BB962C8B-B14F-4D97-AF65-F5344CB8AC3E}">
        <p14:creationId xmlns:p14="http://schemas.microsoft.com/office/powerpoint/2010/main" val="132404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7580D-2BD0-4B81-ACF4-87F51BAEA850}" type="datetime1">
              <a:rPr lang="en-US" smtClean="0"/>
              <a:t>11/19/2015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003788-508F-4F24-BE38-FAEF012A0198}" type="slidenum">
              <a:rPr lang="en-US" smtClean="0"/>
              <a:t>‹#›</a:t>
            </a:fld>
            <a:endParaRPr lang="en-US" dirty="0"/>
          </a:p>
        </p:txBody>
      </p:sp>
    </p:spTree>
    <p:extLst>
      <p:ext uri="{BB962C8B-B14F-4D97-AF65-F5344CB8AC3E}">
        <p14:creationId xmlns:p14="http://schemas.microsoft.com/office/powerpoint/2010/main" val="77339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443D3-CDA2-442C-8135-BD0924049682}" type="datetime1">
              <a:rPr lang="en-US" smtClean="0"/>
              <a:t>11/19/2015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03788-508F-4F24-BE38-FAEF012A0198}" type="slidenum">
              <a:rPr lang="en-US" smtClean="0"/>
              <a:t>‹#›</a:t>
            </a:fld>
            <a:endParaRPr lang="en-US" dirty="0"/>
          </a:p>
        </p:txBody>
      </p:sp>
    </p:spTree>
    <p:extLst>
      <p:ext uri="{BB962C8B-B14F-4D97-AF65-F5344CB8AC3E}">
        <p14:creationId xmlns:p14="http://schemas.microsoft.com/office/powerpoint/2010/main" val="4059563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images.techhive.com/images/article/2015/09/ios9_settings_siri-100615775-large.p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macworld.com/article/2984323/ios/hands-on-with-the-new-proactive-spotlight-in-ios-9.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acworld.com/article/2825972/how-to-use-handoff-with-ios-8-and-yosemite.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acworld.com/article/2881200/apples-first-ios-83-build-includes-wireless-carplay-and-new-emoji.html"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acworld.com/article/2984560/ios/how-to-get-started-with-apple-news-ios-9s-newsstand-replacement.html" TargetMode="External"/><Relationship Id="rId2" Type="http://schemas.openxmlformats.org/officeDocument/2006/relationships/hyperlink" Target="http://www.macworld.com/article/2943254/turning-off-connect-makes-apple-music-better.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acworld.com/article/2932541/apple-replaces-passbook-with-wallet-as-apple-pay-expands-to-u-k.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macworld.com/article/2941282/ios/low-power-mode-in-ios-9-saves-battery-life-by-slowing-performance.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macworld.com/article/2951491/ios/mail-in-ios-9-three-huge-changes-that-will-make-email-less-awful.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macworld.com/article/2947866/ios/meet-the-new-notes-ios-9s-feature-packed-evernote-rival.ht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iphonehacks.com/2015/0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macworld.com/article/2984436/operating-systems/how-to-upgrade-to-ios-9-and-if-you-need-to-reinstall-ios-8.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iphonehacks.com/2015/06/"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osxdaily.com/2015/09/18/slow-ios-9-speed-up-tips/" TargetMode="External"/><Relationship Id="rId2" Type="http://schemas.openxmlformats.org/officeDocument/2006/relationships/hyperlink" Target="http://osxdaily.com/2015/03/03/force-reboot-iphone-ipa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2075"/>
            <a:ext cx="9144000" cy="2387600"/>
          </a:xfrm>
        </p:spPr>
        <p:txBody>
          <a:bodyPr/>
          <a:lstStyle/>
          <a:p>
            <a:r>
              <a:rPr lang="en-US" b="1" dirty="0" smtClean="0"/>
              <a:t>iOS 9 – What is New?  </a:t>
            </a:r>
            <a:r>
              <a:rPr lang="en-US" sz="1000" b="1" dirty="0" smtClean="0"/>
              <a:t>Nov 18</a:t>
            </a:r>
            <a:endParaRPr lang="en-US" sz="1000" b="1" dirty="0"/>
          </a:p>
        </p:txBody>
      </p:sp>
      <p:sp>
        <p:nvSpPr>
          <p:cNvPr id="3" name="Subtitle 2"/>
          <p:cNvSpPr>
            <a:spLocks noGrp="1"/>
          </p:cNvSpPr>
          <p:nvPr>
            <p:ph type="subTitle" idx="1"/>
          </p:nvPr>
        </p:nvSpPr>
        <p:spPr>
          <a:xfrm>
            <a:off x="1524000" y="3065590"/>
            <a:ext cx="9144000" cy="1655762"/>
          </a:xfrm>
        </p:spPr>
        <p:txBody>
          <a:bodyPr>
            <a:normAutofit lnSpcReduction="10000"/>
          </a:bodyPr>
          <a:lstStyle/>
          <a:p>
            <a:r>
              <a:rPr lang="en-US" b="1" dirty="0" smtClean="0"/>
              <a:t>Jere Minich</a:t>
            </a:r>
          </a:p>
          <a:p>
            <a:r>
              <a:rPr lang="en-US" b="1" dirty="0" smtClean="0"/>
              <a:t>Jminich@apcug.org</a:t>
            </a:r>
          </a:p>
          <a:p>
            <a:r>
              <a:rPr lang="en-US" b="1" dirty="0" smtClean="0"/>
              <a:t>Program Chair, Lake-Sumter Computer Society</a:t>
            </a:r>
          </a:p>
          <a:p>
            <a:r>
              <a:rPr lang="en-US" b="1" dirty="0" smtClean="0"/>
              <a:t>APCUG - Board of  Advisors, Region 5</a:t>
            </a:r>
            <a:endParaRPr lang="en-US" b="1" dirty="0"/>
          </a:p>
        </p:txBody>
      </p:sp>
      <p:sp>
        <p:nvSpPr>
          <p:cNvPr id="4" name="Slide Number Placeholder 3"/>
          <p:cNvSpPr>
            <a:spLocks noGrp="1"/>
          </p:cNvSpPr>
          <p:nvPr>
            <p:ph type="sldNum" sz="quarter" idx="12"/>
          </p:nvPr>
        </p:nvSpPr>
        <p:spPr/>
        <p:txBody>
          <a:bodyPr/>
          <a:lstStyle/>
          <a:p>
            <a:fld id="{59003788-508F-4F24-BE38-FAEF012A0198}" type="slidenum">
              <a:rPr lang="en-US" smtClean="0"/>
              <a:t>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422" y="4990920"/>
            <a:ext cx="5585156" cy="695794"/>
          </a:xfrm>
          <a:prstGeom prst="rect">
            <a:avLst/>
          </a:prstGeom>
        </p:spPr>
      </p:pic>
    </p:spTree>
    <p:extLst>
      <p:ext uri="{BB962C8B-B14F-4D97-AF65-F5344CB8AC3E}">
        <p14:creationId xmlns:p14="http://schemas.microsoft.com/office/powerpoint/2010/main" val="3974764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003788-508F-4F24-BE38-FAEF012A0198}" type="slidenum">
              <a:rPr lang="en-US" smtClean="0"/>
              <a:t>10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63662" cy="6858000"/>
          </a:xfrm>
          <a:prstGeom prst="rect">
            <a:avLst/>
          </a:prstGeom>
        </p:spPr>
      </p:pic>
      <p:cxnSp>
        <p:nvCxnSpPr>
          <p:cNvPr id="8" name="Straight Arrow Connector 7"/>
          <p:cNvCxnSpPr/>
          <p:nvPr/>
        </p:nvCxnSpPr>
        <p:spPr>
          <a:xfrm flipH="1">
            <a:off x="3754419" y="4658061"/>
            <a:ext cx="1409252" cy="215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27464" y="591671"/>
            <a:ext cx="5637007" cy="6309420"/>
          </a:xfrm>
          <a:prstGeom prst="rect">
            <a:avLst/>
          </a:prstGeom>
          <a:noFill/>
        </p:spPr>
        <p:txBody>
          <a:bodyPr wrap="square" rtlCol="0">
            <a:spAutoFit/>
          </a:bodyPr>
          <a:lstStyle/>
          <a:p>
            <a:pPr algn="ctr"/>
            <a:r>
              <a:rPr lang="en-US" sz="3600" b="1" dirty="0" smtClean="0">
                <a:latin typeface="Georgia" panose="02040502050405020303" pitchFamily="18" charset="0"/>
              </a:rPr>
              <a:t>Manage Wi-Fi Assist</a:t>
            </a:r>
            <a:endParaRPr lang="en-US" sz="3600" dirty="0" smtClean="0">
              <a:latin typeface="Georgia" panose="02040502050405020303" pitchFamily="18" charset="0"/>
            </a:endParaRPr>
          </a:p>
          <a:p>
            <a:r>
              <a:rPr lang="en-US" sz="2000" dirty="0" smtClean="0"/>
              <a:t>You can turn this feature off in:</a:t>
            </a:r>
          </a:p>
          <a:p>
            <a:r>
              <a:rPr lang="en-US" sz="2000" dirty="0" smtClean="0"/>
              <a:t>1. Settings &gt; Cellular</a:t>
            </a:r>
          </a:p>
          <a:p>
            <a:r>
              <a:rPr lang="en-US" sz="2000" dirty="0" smtClean="0"/>
              <a:t>2. Scroll to the bottom of the page</a:t>
            </a:r>
          </a:p>
          <a:p>
            <a:r>
              <a:rPr lang="en-US" sz="2000" dirty="0" smtClean="0"/>
              <a:t>3. Turn </a:t>
            </a:r>
            <a:r>
              <a:rPr lang="en-US" sz="2000" b="1" dirty="0" smtClean="0"/>
              <a:t>OFF</a:t>
            </a:r>
            <a:r>
              <a:rPr lang="en-US" sz="2000" dirty="0" smtClean="0"/>
              <a:t> Wi-Fi Assist</a:t>
            </a:r>
          </a:p>
          <a:p>
            <a:endParaRPr lang="en-US" sz="2000" dirty="0" smtClean="0"/>
          </a:p>
          <a:p>
            <a:r>
              <a:rPr lang="en-US" sz="2000" dirty="0" smtClean="0"/>
              <a:t>This feature is turned </a:t>
            </a:r>
            <a:r>
              <a:rPr lang="en-US" sz="2000" b="1" u="sng" dirty="0" smtClean="0"/>
              <a:t>ON</a:t>
            </a:r>
            <a:r>
              <a:rPr lang="en-US" sz="2000" u="sng" dirty="0" smtClean="0"/>
              <a:t> </a:t>
            </a:r>
            <a:r>
              <a:rPr lang="en-US" sz="2000" dirty="0" smtClean="0"/>
              <a:t>by default. </a:t>
            </a:r>
          </a:p>
          <a:p>
            <a:r>
              <a:rPr lang="en-US" sz="2000" dirty="0" smtClean="0"/>
              <a:t>It can cause a battery drain.</a:t>
            </a:r>
          </a:p>
          <a:p>
            <a:endParaRPr lang="en-US" sz="2000" dirty="0" smtClean="0"/>
          </a:p>
          <a:p>
            <a:r>
              <a:rPr lang="en-US" sz="2000" dirty="0"/>
              <a:t>I</a:t>
            </a:r>
            <a:r>
              <a:rPr lang="en-US" sz="2000" dirty="0" smtClean="0"/>
              <a:t>t won’t work when you are data roaming in another country.</a:t>
            </a:r>
          </a:p>
          <a:p>
            <a:r>
              <a:rPr lang="en-US" sz="2000" dirty="0" smtClean="0"/>
              <a:t>Not all apps can take advantage of the feature.</a:t>
            </a:r>
          </a:p>
          <a:p>
            <a:r>
              <a:rPr lang="en-US" sz="2000" dirty="0" smtClean="0"/>
              <a:t>Apple’s Safari, Mail, Maps, and Apple Music </a:t>
            </a:r>
            <a:r>
              <a:rPr lang="en-US" sz="2000" u="sng" dirty="0" smtClean="0"/>
              <a:t>do </a:t>
            </a:r>
            <a:r>
              <a:rPr lang="en-US" sz="2000" dirty="0" smtClean="0"/>
              <a:t>utilize the feature. </a:t>
            </a:r>
            <a:endParaRPr lang="en-US" sz="2000"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655074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003788-508F-4F24-BE38-FAEF012A0198}" type="slidenum">
              <a:rPr lang="en-US" smtClean="0"/>
              <a:t>11</a:t>
            </a:fld>
            <a:endParaRPr lang="en-US" dirty="0"/>
          </a:p>
        </p:txBody>
      </p:sp>
      <p:sp>
        <p:nvSpPr>
          <p:cNvPr id="2" name="Title 1"/>
          <p:cNvSpPr>
            <a:spLocks noGrp="1"/>
          </p:cNvSpPr>
          <p:nvPr>
            <p:ph type="title" idx="4294967295"/>
          </p:nvPr>
        </p:nvSpPr>
        <p:spPr>
          <a:xfrm>
            <a:off x="6905692" y="12192"/>
            <a:ext cx="4050254" cy="1325563"/>
          </a:xfrm>
        </p:spPr>
        <p:txBody>
          <a:bodyPr/>
          <a:lstStyle/>
          <a:p>
            <a:pPr algn="ctr"/>
            <a:r>
              <a:rPr lang="en-US" b="1" dirty="0" smtClean="0">
                <a:latin typeface="Georgia" panose="02040502050405020303" pitchFamily="18" charset="0"/>
              </a:rPr>
              <a:t>Notifications</a:t>
            </a:r>
            <a:endParaRPr lang="en-US" b="1" dirty="0">
              <a:latin typeface="Georgia" panose="02040502050405020303" pitchFamily="18" charset="0"/>
            </a:endParaRPr>
          </a:p>
        </p:txBody>
      </p:sp>
      <p:pic>
        <p:nvPicPr>
          <p:cNvPr id="5" name="Picture 4" descr="ios9 settings notific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8" y="0"/>
            <a:ext cx="5490043" cy="6858001"/>
          </a:xfrm>
          <a:prstGeom prst="rect">
            <a:avLst/>
          </a:prstGeom>
          <a:noFill/>
          <a:ln>
            <a:noFill/>
          </a:ln>
        </p:spPr>
      </p:pic>
      <p:sp>
        <p:nvSpPr>
          <p:cNvPr id="6" name="TextBox 5"/>
          <p:cNvSpPr txBox="1"/>
          <p:nvPr/>
        </p:nvSpPr>
        <p:spPr>
          <a:xfrm>
            <a:off x="6798832" y="1099017"/>
            <a:ext cx="4442192" cy="5601533"/>
          </a:xfrm>
          <a:prstGeom prst="rect">
            <a:avLst/>
          </a:prstGeom>
          <a:noFill/>
        </p:spPr>
        <p:txBody>
          <a:bodyPr wrap="square" rtlCol="0">
            <a:spAutoFit/>
          </a:bodyPr>
          <a:lstStyle/>
          <a:p>
            <a:r>
              <a:rPr lang="en-US" sz="2000" dirty="0" smtClean="0"/>
              <a:t>A new sort order: </a:t>
            </a:r>
            <a:r>
              <a:rPr lang="en-US" sz="2000" u="sng" dirty="0" smtClean="0"/>
              <a:t>Recent. </a:t>
            </a:r>
          </a:p>
          <a:p>
            <a:r>
              <a:rPr lang="en-US" sz="2000" dirty="0" smtClean="0"/>
              <a:t>Select that</a:t>
            </a:r>
            <a:r>
              <a:rPr lang="en-US" sz="2000" dirty="0"/>
              <a:t> </a:t>
            </a:r>
            <a:r>
              <a:rPr lang="en-US" sz="2000" dirty="0" smtClean="0"/>
              <a:t>- see the notifications in reverse chronological order</a:t>
            </a:r>
            <a:r>
              <a:rPr lang="en-US" sz="2000" dirty="0"/>
              <a:t>;</a:t>
            </a:r>
            <a:endParaRPr lang="en-US" sz="2000" dirty="0" smtClean="0"/>
          </a:p>
          <a:p>
            <a:r>
              <a:rPr lang="en-US" sz="2000" dirty="0" smtClean="0"/>
              <a:t>the newest one is always on top. </a:t>
            </a:r>
          </a:p>
          <a:p>
            <a:endParaRPr lang="en-US" sz="2000" dirty="0" smtClean="0"/>
          </a:p>
          <a:p>
            <a:r>
              <a:rPr lang="en-US" sz="2000" dirty="0" smtClean="0"/>
              <a:t>Always want a certain app’s notifications on top:</a:t>
            </a:r>
          </a:p>
          <a:p>
            <a:endParaRPr lang="en-US" sz="2000" dirty="0" smtClean="0"/>
          </a:p>
          <a:p>
            <a:pPr marL="342900" indent="-342900">
              <a:buAutoNum type="arabicPeriod"/>
            </a:pPr>
            <a:r>
              <a:rPr lang="en-US" sz="2000" dirty="0" smtClean="0"/>
              <a:t>Change Recent to </a:t>
            </a:r>
            <a:r>
              <a:rPr lang="en-US" sz="2000" b="1" dirty="0" smtClean="0"/>
              <a:t>Manual:</a:t>
            </a:r>
          </a:p>
          <a:p>
            <a:r>
              <a:rPr lang="en-US" sz="2000" dirty="0" smtClean="0"/>
              <a:t>get a list of every app that sends notifications, </a:t>
            </a:r>
          </a:p>
          <a:p>
            <a:r>
              <a:rPr lang="en-US" sz="2000" dirty="0" smtClean="0"/>
              <a:t>can slide them to preferred order, with Hamburger. </a:t>
            </a:r>
          </a:p>
          <a:p>
            <a:endParaRPr lang="en-US" sz="2000" dirty="0" smtClean="0"/>
          </a:p>
          <a:p>
            <a:r>
              <a:rPr lang="en-US" sz="2000" b="1" dirty="0" smtClean="0"/>
              <a:t>Note: </a:t>
            </a:r>
            <a:r>
              <a:rPr lang="en-US" sz="2000" dirty="0" smtClean="0"/>
              <a:t>Manual mode removes the ‘Group By App’ switch, since Manual grouping always groups your notifications by app. </a:t>
            </a:r>
          </a:p>
          <a:p>
            <a:endParaRPr lang="en-US" dirty="0" smtClean="0"/>
          </a:p>
        </p:txBody>
      </p:sp>
      <p:sp>
        <p:nvSpPr>
          <p:cNvPr id="7" name="Oval 6"/>
          <p:cNvSpPr/>
          <p:nvPr/>
        </p:nvSpPr>
        <p:spPr>
          <a:xfrm>
            <a:off x="3980329" y="1914861"/>
            <a:ext cx="1592132" cy="5486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1187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342" y="0"/>
            <a:ext cx="3554506" cy="817580"/>
          </a:xfrm>
        </p:spPr>
        <p:txBody>
          <a:bodyPr/>
          <a:lstStyle/>
          <a:p>
            <a:pPr algn="ctr"/>
            <a:r>
              <a:rPr lang="en-US" b="1" dirty="0" smtClean="0">
                <a:latin typeface="Georgia" panose="02040502050405020303" pitchFamily="18" charset="0"/>
              </a:rPr>
              <a:t>Siri Voice </a:t>
            </a:r>
            <a:endParaRPr lang="en-US" b="1" dirty="0">
              <a:latin typeface="Georgia" panose="02040502050405020303" pitchFamily="18" charset="0"/>
            </a:endParaRPr>
          </a:p>
        </p:txBody>
      </p:sp>
      <p:sp>
        <p:nvSpPr>
          <p:cNvPr id="3" name="Content Placeholder 2"/>
          <p:cNvSpPr>
            <a:spLocks noGrp="1"/>
          </p:cNvSpPr>
          <p:nvPr>
            <p:ph idx="1"/>
          </p:nvPr>
        </p:nvSpPr>
        <p:spPr>
          <a:xfrm>
            <a:off x="6013525" y="739103"/>
            <a:ext cx="6178475" cy="4871217"/>
          </a:xfrm>
        </p:spPr>
        <p:txBody>
          <a:bodyPr>
            <a:noAutofit/>
          </a:bodyPr>
          <a:lstStyle/>
          <a:p>
            <a:pPr marL="514350" indent="-514350">
              <a:buFont typeface="+mj-lt"/>
              <a:buAutoNum type="arabicPeriod"/>
            </a:pPr>
            <a:r>
              <a:rPr lang="en-US" sz="1600" dirty="0" smtClean="0"/>
              <a:t>Change Siri’s accent without having to change her language. </a:t>
            </a:r>
          </a:p>
          <a:p>
            <a:pPr marL="514350" indent="-514350">
              <a:buFont typeface="+mj-lt"/>
              <a:buAutoNum type="arabicPeriod"/>
            </a:pPr>
            <a:r>
              <a:rPr lang="en-US" sz="1600" dirty="0" smtClean="0"/>
              <a:t>New </a:t>
            </a:r>
            <a:r>
              <a:rPr lang="en-US" sz="1600" dirty="0"/>
              <a:t>Siri manifests </a:t>
            </a:r>
            <a:r>
              <a:rPr lang="en-US" sz="1600" dirty="0" smtClean="0"/>
              <a:t>- a </a:t>
            </a:r>
            <a:r>
              <a:rPr lang="en-US" sz="1600" dirty="0"/>
              <a:t>friendly, multicolored waveform </a:t>
            </a:r>
            <a:endParaRPr lang="en-US" sz="1600" dirty="0" smtClean="0"/>
          </a:p>
          <a:p>
            <a:pPr marL="457200" lvl="1" indent="0">
              <a:buNone/>
            </a:pPr>
            <a:r>
              <a:rPr lang="en-US" sz="1200" dirty="0" smtClean="0"/>
              <a:t>(</a:t>
            </a:r>
            <a:r>
              <a:rPr lang="en-US" sz="1200" dirty="0"/>
              <a:t>lifted from the Apple Watch) </a:t>
            </a:r>
            <a:endParaRPr lang="en-US" sz="1200" dirty="0" smtClean="0"/>
          </a:p>
          <a:p>
            <a:pPr marL="0" indent="0">
              <a:buNone/>
            </a:pPr>
            <a:r>
              <a:rPr lang="en-US" sz="1600" dirty="0"/>
              <a:t>	</a:t>
            </a:r>
            <a:r>
              <a:rPr lang="en-US" sz="1600" dirty="0" smtClean="0"/>
              <a:t>that </a:t>
            </a:r>
            <a:r>
              <a:rPr lang="en-US" sz="1600" dirty="0"/>
              <a:t>pulses and surges in response to your voice. </a:t>
            </a:r>
            <a:endParaRPr lang="en-US" sz="1600" dirty="0" smtClean="0"/>
          </a:p>
          <a:p>
            <a:pPr marL="514350" indent="-514350">
              <a:buFont typeface="+mj-lt"/>
              <a:buAutoNum type="arabicPeriod"/>
            </a:pPr>
            <a:r>
              <a:rPr lang="en-US" sz="1600" dirty="0" smtClean="0"/>
              <a:t>Siri </a:t>
            </a:r>
            <a:r>
              <a:rPr lang="en-US" sz="1600" dirty="0"/>
              <a:t>is </a:t>
            </a:r>
            <a:r>
              <a:rPr lang="en-US" sz="1600" dirty="0" smtClean="0"/>
              <a:t>acting like a assistant with new ‘contextual smarts’. </a:t>
            </a:r>
          </a:p>
          <a:p>
            <a:pPr marL="0" indent="0">
              <a:buNone/>
            </a:pPr>
            <a:r>
              <a:rPr lang="en-US" sz="1600" dirty="0" smtClean="0"/>
              <a:t>Example: Ask SIRI to </a:t>
            </a:r>
            <a:r>
              <a:rPr lang="en-US" sz="1600" dirty="0"/>
              <a:t>remind you of "this" while reading an article in </a:t>
            </a:r>
            <a:r>
              <a:rPr lang="en-US" sz="1600" dirty="0" smtClean="0"/>
              <a:t>Safari.</a:t>
            </a:r>
            <a:r>
              <a:rPr lang="en-US" sz="1600" dirty="0"/>
              <a:t>	</a:t>
            </a:r>
            <a:r>
              <a:rPr lang="en-US" sz="1600" dirty="0" smtClean="0"/>
              <a:t>Siri can:</a:t>
            </a:r>
          </a:p>
          <a:p>
            <a:pPr marL="0" indent="0">
              <a:buNone/>
            </a:pPr>
            <a:r>
              <a:rPr lang="en-US" sz="1600" dirty="0"/>
              <a:t>	</a:t>
            </a:r>
            <a:r>
              <a:rPr lang="en-US" sz="1600" dirty="0" smtClean="0"/>
              <a:t>figure </a:t>
            </a:r>
            <a:r>
              <a:rPr lang="en-US" sz="1600" dirty="0"/>
              <a:t>out what you're looking at </a:t>
            </a:r>
            <a:endParaRPr lang="en-US" sz="1600" dirty="0" smtClean="0"/>
          </a:p>
          <a:p>
            <a:pPr marL="0" indent="0">
              <a:buNone/>
            </a:pPr>
            <a:r>
              <a:rPr lang="en-US" sz="1600" dirty="0"/>
              <a:t>	</a:t>
            </a:r>
            <a:r>
              <a:rPr lang="en-US" sz="1600" dirty="0" smtClean="0"/>
              <a:t>create </a:t>
            </a:r>
            <a:r>
              <a:rPr lang="en-US" sz="1600" dirty="0"/>
              <a:t>the appropriate </a:t>
            </a:r>
            <a:r>
              <a:rPr lang="en-US" sz="1600" dirty="0" smtClean="0"/>
              <a:t>event </a:t>
            </a:r>
            <a:r>
              <a:rPr lang="en-US" sz="1600" dirty="0"/>
              <a:t>for </a:t>
            </a:r>
            <a:r>
              <a:rPr lang="en-US" sz="1600" dirty="0" smtClean="0"/>
              <a:t>whenever. </a:t>
            </a:r>
          </a:p>
          <a:p>
            <a:pPr marL="0" indent="0">
              <a:buNone/>
            </a:pPr>
            <a:r>
              <a:rPr lang="en-US" sz="1600" dirty="0" smtClean="0"/>
              <a:t>	show photos </a:t>
            </a:r>
            <a:r>
              <a:rPr lang="en-US" sz="1600" dirty="0"/>
              <a:t>from a specific </a:t>
            </a:r>
            <a:r>
              <a:rPr lang="en-US" sz="1600" dirty="0" smtClean="0"/>
              <a:t>time </a:t>
            </a:r>
            <a:r>
              <a:rPr lang="en-US" sz="1600" dirty="0"/>
              <a:t>or </a:t>
            </a:r>
            <a:r>
              <a:rPr lang="en-US" sz="1600" dirty="0" smtClean="0"/>
              <a:t>location</a:t>
            </a:r>
            <a:r>
              <a:rPr lang="en-US" sz="1600" dirty="0"/>
              <a:t>. </a:t>
            </a:r>
            <a:endParaRPr lang="en-US" sz="1600" dirty="0" smtClean="0"/>
          </a:p>
          <a:p>
            <a:pPr marL="0" indent="0">
              <a:buNone/>
            </a:pPr>
            <a:r>
              <a:rPr lang="en-US" sz="1600" dirty="0" smtClean="0"/>
              <a:t>Siri </a:t>
            </a:r>
            <a:r>
              <a:rPr lang="en-US" sz="1600" dirty="0"/>
              <a:t>quietly keeps tabs on what you're doing to </a:t>
            </a:r>
            <a:r>
              <a:rPr lang="en-US" sz="1600" u="sng" dirty="0"/>
              <a:t>get a sense </a:t>
            </a:r>
            <a:r>
              <a:rPr lang="en-US" sz="1600" u="sng" dirty="0" smtClean="0"/>
              <a:t>of</a:t>
            </a:r>
            <a:r>
              <a:rPr lang="en-US" sz="1600" dirty="0" smtClean="0"/>
              <a:t>:</a:t>
            </a:r>
          </a:p>
          <a:p>
            <a:pPr marL="0" indent="0">
              <a:buNone/>
            </a:pPr>
            <a:r>
              <a:rPr lang="en-US" sz="1600" dirty="0"/>
              <a:t>	</a:t>
            </a:r>
            <a:r>
              <a:rPr lang="en-US" sz="1600" dirty="0" smtClean="0"/>
              <a:t>who </a:t>
            </a:r>
            <a:r>
              <a:rPr lang="en-US" sz="1600" dirty="0"/>
              <a:t>you like to talk to, </a:t>
            </a:r>
            <a:endParaRPr lang="en-US" sz="1600" dirty="0" smtClean="0"/>
          </a:p>
          <a:p>
            <a:pPr marL="0" indent="0">
              <a:buNone/>
            </a:pPr>
            <a:r>
              <a:rPr lang="en-US" sz="1600" dirty="0"/>
              <a:t>	</a:t>
            </a:r>
            <a:r>
              <a:rPr lang="en-US" sz="1600" dirty="0" smtClean="0"/>
              <a:t>what </a:t>
            </a:r>
            <a:r>
              <a:rPr lang="en-US" sz="1600" dirty="0"/>
              <a:t>apps you like to </a:t>
            </a:r>
            <a:r>
              <a:rPr lang="en-US" sz="1600" dirty="0" smtClean="0"/>
              <a:t>use, </a:t>
            </a:r>
          </a:p>
          <a:p>
            <a:pPr marL="0" indent="0">
              <a:buNone/>
            </a:pPr>
            <a:r>
              <a:rPr lang="en-US" sz="1600" dirty="0"/>
              <a:t>	</a:t>
            </a:r>
            <a:r>
              <a:rPr lang="en-US" sz="1600" dirty="0" smtClean="0"/>
              <a:t>when </a:t>
            </a:r>
            <a:r>
              <a:rPr lang="en-US" sz="1600" dirty="0"/>
              <a:t>you like to use them. </a:t>
            </a:r>
          </a:p>
        </p:txBody>
      </p:sp>
      <p:sp>
        <p:nvSpPr>
          <p:cNvPr id="4" name="Slide Number Placeholder 3"/>
          <p:cNvSpPr>
            <a:spLocks noGrp="1"/>
          </p:cNvSpPr>
          <p:nvPr>
            <p:ph type="sldNum" sz="quarter" idx="12"/>
          </p:nvPr>
        </p:nvSpPr>
        <p:spPr/>
        <p:txBody>
          <a:bodyPr/>
          <a:lstStyle/>
          <a:p>
            <a:fld id="{59003788-508F-4F24-BE38-FAEF012A0198}" type="slidenum">
              <a:rPr lang="en-US" smtClean="0"/>
              <a:t>12</a:t>
            </a:fld>
            <a:endParaRPr lang="en-US" dirty="0"/>
          </a:p>
        </p:txBody>
      </p:sp>
      <p:pic>
        <p:nvPicPr>
          <p:cNvPr id="5" name="Picture 4" descr="ios9 settings siri">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09775" y="96819"/>
            <a:ext cx="5314278" cy="6857999"/>
          </a:xfrm>
          <a:prstGeom prst="rect">
            <a:avLst/>
          </a:prstGeom>
          <a:noFill/>
          <a:ln>
            <a:noFill/>
          </a:ln>
        </p:spPr>
      </p:pic>
      <p:sp>
        <p:nvSpPr>
          <p:cNvPr id="6" name="Oval 5"/>
          <p:cNvSpPr/>
          <p:nvPr/>
        </p:nvSpPr>
        <p:spPr>
          <a:xfrm>
            <a:off x="0" y="817580"/>
            <a:ext cx="1678193" cy="19148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5610320"/>
            <a:ext cx="9767944" cy="1477328"/>
          </a:xfrm>
          <a:prstGeom prst="rect">
            <a:avLst/>
          </a:prstGeom>
          <a:noFill/>
        </p:spPr>
        <p:txBody>
          <a:bodyPr wrap="square" rtlCol="0">
            <a:spAutoFit/>
          </a:bodyPr>
          <a:lstStyle/>
          <a:p>
            <a:pPr algn="ctr"/>
            <a:r>
              <a:rPr lang="en-US" smtClean="0"/>
              <a:t>Siri learned to listen for your voice.</a:t>
            </a:r>
          </a:p>
          <a:p>
            <a:pPr algn="ctr"/>
            <a:r>
              <a:rPr lang="en-US" smtClean="0"/>
              <a:t>When iPhone is </a:t>
            </a:r>
            <a:r>
              <a:rPr lang="en-US" b="1" smtClean="0"/>
              <a:t>connected </a:t>
            </a:r>
            <a:r>
              <a:rPr lang="en-US" smtClean="0"/>
              <a:t>to a power source, you can get its attention with a quick "Hey Siri.“</a:t>
            </a:r>
          </a:p>
          <a:p>
            <a:pPr algn="ctr"/>
            <a:r>
              <a:rPr lang="en-US" smtClean="0"/>
              <a:t>iPhone 6s &amp; 6s+ power source </a:t>
            </a:r>
            <a:r>
              <a:rPr lang="en-US" b="1" smtClean="0"/>
              <a:t>not</a:t>
            </a:r>
            <a:r>
              <a:rPr lang="en-US" smtClean="0"/>
              <a:t> required.</a:t>
            </a:r>
          </a:p>
          <a:p>
            <a:pPr algn="ctr"/>
            <a:r>
              <a:rPr lang="en-US" smtClean="0"/>
              <a:t>To set this up, follow the screen instruction so Siri can learn your voice. </a:t>
            </a:r>
          </a:p>
          <a:p>
            <a:endParaRPr lang="en-US" dirty="0" smtClean="0"/>
          </a:p>
        </p:txBody>
      </p:sp>
      <p:sp>
        <p:nvSpPr>
          <p:cNvPr id="8" name="Rectangle 7"/>
          <p:cNvSpPr/>
          <p:nvPr/>
        </p:nvSpPr>
        <p:spPr>
          <a:xfrm>
            <a:off x="0" y="5610320"/>
            <a:ext cx="9681883" cy="12476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9059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1726" y="107577"/>
            <a:ext cx="2242073" cy="1108038"/>
          </a:xfrm>
        </p:spPr>
        <p:txBody>
          <a:bodyPr>
            <a:normAutofit fontScale="90000"/>
          </a:bodyPr>
          <a:lstStyle/>
          <a:p>
            <a:pPr algn="ctr"/>
            <a:r>
              <a:rPr lang="en-US" b="1" dirty="0" smtClean="0">
                <a:latin typeface="Georgia" panose="02040502050405020303" pitchFamily="18" charset="0"/>
              </a:rPr>
              <a:t>Hey Siri</a:t>
            </a:r>
            <a:endParaRPr lang="en-US" b="1" dirty="0">
              <a:latin typeface="Georgia" panose="02040502050405020303"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14906" cy="6761180"/>
          </a:xfrm>
        </p:spPr>
      </p:pic>
      <p:sp>
        <p:nvSpPr>
          <p:cNvPr id="4" name="Slide Number Placeholder 3"/>
          <p:cNvSpPr>
            <a:spLocks noGrp="1"/>
          </p:cNvSpPr>
          <p:nvPr>
            <p:ph type="sldNum" sz="quarter" idx="12"/>
          </p:nvPr>
        </p:nvSpPr>
        <p:spPr/>
        <p:txBody>
          <a:bodyPr/>
          <a:lstStyle/>
          <a:p>
            <a:fld id="{59003788-508F-4F24-BE38-FAEF012A0198}" type="slidenum">
              <a:rPr lang="en-US" smtClean="0"/>
              <a:t>13</a:t>
            </a:fld>
            <a:endParaRPr lang="en-US" dirty="0"/>
          </a:p>
        </p:txBody>
      </p:sp>
      <p:sp>
        <p:nvSpPr>
          <p:cNvPr id="6" name="Oval 5"/>
          <p:cNvSpPr/>
          <p:nvPr/>
        </p:nvSpPr>
        <p:spPr>
          <a:xfrm>
            <a:off x="3453205" y="1925619"/>
            <a:ext cx="5368066" cy="710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014906" y="1344706"/>
            <a:ext cx="3177094" cy="4401205"/>
          </a:xfrm>
          <a:prstGeom prst="rect">
            <a:avLst/>
          </a:prstGeom>
          <a:noFill/>
        </p:spPr>
        <p:txBody>
          <a:bodyPr wrap="square" rtlCol="0">
            <a:spAutoFit/>
          </a:bodyPr>
          <a:lstStyle/>
          <a:p>
            <a:r>
              <a:rPr lang="en-US" sz="2000" dirty="0" smtClean="0"/>
              <a:t>The </a:t>
            </a:r>
            <a:r>
              <a:rPr lang="en-US" sz="2000" dirty="0"/>
              <a:t>line between </a:t>
            </a:r>
            <a:r>
              <a:rPr lang="en-US" sz="2000" dirty="0" smtClean="0"/>
              <a:t>‘Siri’ </a:t>
            </a:r>
            <a:r>
              <a:rPr lang="en-US" sz="2000" dirty="0"/>
              <a:t>and </a:t>
            </a:r>
            <a:r>
              <a:rPr lang="en-US" sz="2000" dirty="0" smtClean="0"/>
              <a:t>‘Spotlight’ </a:t>
            </a:r>
            <a:r>
              <a:rPr lang="en-US" sz="2000" dirty="0"/>
              <a:t>has started to </a:t>
            </a:r>
            <a:r>
              <a:rPr lang="en-US" sz="2000" dirty="0" smtClean="0"/>
              <a:t>blur.</a:t>
            </a:r>
          </a:p>
          <a:p>
            <a:endParaRPr lang="en-US" sz="2000" dirty="0" smtClean="0"/>
          </a:p>
          <a:p>
            <a:r>
              <a:rPr lang="en-US" sz="2000" dirty="0" smtClean="0"/>
              <a:t>App Developers </a:t>
            </a:r>
            <a:r>
              <a:rPr lang="en-US" sz="2000" dirty="0"/>
              <a:t>can now let Spotlight peer into </a:t>
            </a:r>
            <a:r>
              <a:rPr lang="en-US" sz="2000" i="1" dirty="0"/>
              <a:t>their </a:t>
            </a:r>
            <a:r>
              <a:rPr lang="en-US" sz="2000" dirty="0"/>
              <a:t>apps and </a:t>
            </a:r>
            <a:r>
              <a:rPr lang="en-US" sz="2000" dirty="0" smtClean="0"/>
              <a:t>websites.</a:t>
            </a:r>
          </a:p>
          <a:p>
            <a:endParaRPr lang="en-US" sz="2000" dirty="0" smtClean="0"/>
          </a:p>
          <a:p>
            <a:r>
              <a:rPr lang="en-US" sz="2000" dirty="0" smtClean="0"/>
              <a:t>Can </a:t>
            </a:r>
            <a:r>
              <a:rPr lang="en-US" sz="2000" dirty="0"/>
              <a:t>feed </a:t>
            </a:r>
            <a:r>
              <a:rPr lang="en-US" sz="2000" dirty="0" smtClean="0"/>
              <a:t>the </a:t>
            </a:r>
            <a:r>
              <a:rPr lang="en-US" sz="2000" dirty="0"/>
              <a:t>same queries </a:t>
            </a:r>
            <a:r>
              <a:rPr lang="en-US" sz="2000" dirty="0" smtClean="0"/>
              <a:t>to both Siri and Spotlight:</a:t>
            </a:r>
          </a:p>
          <a:p>
            <a:pPr marL="285750" indent="-285750">
              <a:buFont typeface="Wingdings" panose="05000000000000000000" pitchFamily="2" charset="2"/>
              <a:buChar char="v"/>
            </a:pPr>
            <a:r>
              <a:rPr lang="en-US" sz="2000" dirty="0" smtClean="0"/>
              <a:t>along </a:t>
            </a:r>
            <a:r>
              <a:rPr lang="en-US" sz="2000" dirty="0"/>
              <a:t>with things like basic math problems </a:t>
            </a:r>
            <a:endParaRPr lang="en-US" sz="2000" dirty="0" smtClean="0"/>
          </a:p>
          <a:p>
            <a:pPr marL="285750" indent="-285750">
              <a:buFont typeface="Wingdings" panose="05000000000000000000" pitchFamily="2" charset="2"/>
              <a:buChar char="v"/>
            </a:pPr>
            <a:r>
              <a:rPr lang="en-US" sz="2000" dirty="0" smtClean="0"/>
              <a:t>and </a:t>
            </a:r>
            <a:r>
              <a:rPr lang="en-US" sz="2000" dirty="0"/>
              <a:t>you'll get a quick answer </a:t>
            </a:r>
            <a:r>
              <a:rPr lang="en-US" sz="2000" dirty="0" smtClean="0"/>
              <a:t>too.</a:t>
            </a:r>
            <a:endParaRPr lang="en-US" sz="2000" dirty="0"/>
          </a:p>
        </p:txBody>
      </p:sp>
    </p:spTree>
    <p:extLst>
      <p:ext uri="{BB962C8B-B14F-4D97-AF65-F5344CB8AC3E}">
        <p14:creationId xmlns:p14="http://schemas.microsoft.com/office/powerpoint/2010/main" val="3393660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latin typeface="Georgia" panose="02040502050405020303" pitchFamily="18" charset="0"/>
              </a:rPr>
              <a:t>ProActive Assistant</a:t>
            </a:r>
            <a:endParaRPr lang="en-US" b="1" dirty="0">
              <a:latin typeface="Georgia" panose="02040502050405020303" pitchFamily="18" charset="0"/>
            </a:endParaRPr>
          </a:p>
        </p:txBody>
      </p:sp>
      <p:sp>
        <p:nvSpPr>
          <p:cNvPr id="6" name="Content Placeholder 5"/>
          <p:cNvSpPr>
            <a:spLocks noGrp="1"/>
          </p:cNvSpPr>
          <p:nvPr>
            <p:ph idx="1"/>
          </p:nvPr>
        </p:nvSpPr>
        <p:spPr/>
        <p:txBody>
          <a:bodyPr>
            <a:normAutofit/>
          </a:bodyPr>
          <a:lstStyle/>
          <a:p>
            <a:r>
              <a:rPr lang="en-US" dirty="0"/>
              <a:t>Based on </a:t>
            </a:r>
            <a:r>
              <a:rPr lang="en-US" dirty="0" smtClean="0"/>
              <a:t>the:</a:t>
            </a:r>
          </a:p>
          <a:p>
            <a:pPr lvl="1"/>
            <a:r>
              <a:rPr lang="en-US" dirty="0" smtClean="0"/>
              <a:t>apps </a:t>
            </a:r>
            <a:r>
              <a:rPr lang="en-US" dirty="0"/>
              <a:t>you commonly </a:t>
            </a:r>
            <a:r>
              <a:rPr lang="en-US" dirty="0" smtClean="0"/>
              <a:t>use, </a:t>
            </a:r>
          </a:p>
          <a:p>
            <a:pPr lvl="1"/>
            <a:r>
              <a:rPr lang="en-US" dirty="0" smtClean="0"/>
              <a:t>time </a:t>
            </a:r>
            <a:r>
              <a:rPr lang="en-US" dirty="0"/>
              <a:t>of day you use </a:t>
            </a:r>
            <a:r>
              <a:rPr lang="en-US" dirty="0" smtClean="0"/>
              <a:t>them.</a:t>
            </a:r>
          </a:p>
          <a:p>
            <a:r>
              <a:rPr lang="en-US" dirty="0" smtClean="0"/>
              <a:t>You will</a:t>
            </a:r>
            <a:r>
              <a:rPr lang="en-US" dirty="0"/>
              <a:t> get intelligent suggestions for what you might want to do </a:t>
            </a:r>
            <a:r>
              <a:rPr lang="en-US" dirty="0" smtClean="0"/>
              <a:t>next:</a:t>
            </a:r>
          </a:p>
          <a:p>
            <a:pPr lvl="1"/>
            <a:r>
              <a:rPr lang="en-US" dirty="0" smtClean="0"/>
              <a:t>even</a:t>
            </a:r>
            <a:r>
              <a:rPr lang="en-US" dirty="0"/>
              <a:t> before you </a:t>
            </a:r>
            <a:r>
              <a:rPr lang="en-US" dirty="0" smtClean="0"/>
              <a:t>ask.</a:t>
            </a:r>
          </a:p>
          <a:p>
            <a:r>
              <a:rPr lang="en-US" dirty="0" smtClean="0"/>
              <a:t>iOS </a:t>
            </a:r>
            <a:r>
              <a:rPr lang="en-US" dirty="0"/>
              <a:t>9 </a:t>
            </a:r>
            <a:r>
              <a:rPr lang="en-US" dirty="0" smtClean="0"/>
              <a:t>can:</a:t>
            </a:r>
          </a:p>
          <a:p>
            <a:pPr lvl="1"/>
            <a:r>
              <a:rPr lang="en-US" dirty="0" smtClean="0"/>
              <a:t>automatically - what </a:t>
            </a:r>
            <a:r>
              <a:rPr lang="en-US" dirty="0"/>
              <a:t>traffic looks like </a:t>
            </a:r>
            <a:r>
              <a:rPr lang="en-US" dirty="0" smtClean="0"/>
              <a:t>when you </a:t>
            </a:r>
            <a:r>
              <a:rPr lang="en-US" dirty="0"/>
              <a:t>get in the </a:t>
            </a:r>
            <a:r>
              <a:rPr lang="en-US" dirty="0" smtClean="0"/>
              <a:t>car.</a:t>
            </a:r>
          </a:p>
          <a:p>
            <a:pPr lvl="1"/>
            <a:r>
              <a:rPr lang="en-US" dirty="0" smtClean="0"/>
              <a:t>restart </a:t>
            </a:r>
            <a:r>
              <a:rPr lang="en-US" dirty="0"/>
              <a:t>the podcast </a:t>
            </a:r>
            <a:r>
              <a:rPr lang="en-US" dirty="0" smtClean="0"/>
              <a:t>when you </a:t>
            </a:r>
            <a:r>
              <a:rPr lang="en-US" dirty="0"/>
              <a:t>plug in your </a:t>
            </a:r>
            <a:r>
              <a:rPr lang="en-US" dirty="0" smtClean="0"/>
              <a:t>headphones.</a:t>
            </a:r>
          </a:p>
          <a:p>
            <a:pPr lvl="1"/>
            <a:r>
              <a:rPr lang="en-US" dirty="0" smtClean="0"/>
              <a:t>tell </a:t>
            </a:r>
            <a:r>
              <a:rPr lang="en-US" dirty="0"/>
              <a:t>who might be calling from an unknown </a:t>
            </a:r>
            <a:r>
              <a:rPr lang="en-US" dirty="0" smtClean="0"/>
              <a:t>number.</a:t>
            </a:r>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14</a:t>
            </a:fld>
            <a:endParaRPr lang="en-US" dirty="0"/>
          </a:p>
        </p:txBody>
      </p:sp>
    </p:spTree>
    <p:extLst>
      <p:ext uri="{BB962C8B-B14F-4D97-AF65-F5344CB8AC3E}">
        <p14:creationId xmlns:p14="http://schemas.microsoft.com/office/powerpoint/2010/main" val="3061500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0364" y="-86061"/>
            <a:ext cx="3963296" cy="1325563"/>
          </a:xfrm>
        </p:spPr>
        <p:txBody>
          <a:bodyPr>
            <a:normAutofit/>
          </a:bodyPr>
          <a:lstStyle/>
          <a:p>
            <a:pPr algn="ctr"/>
            <a:r>
              <a:rPr lang="en-US" sz="3600" b="1" dirty="0" smtClean="0">
                <a:latin typeface="Georgia" panose="02040502050405020303" pitchFamily="18" charset="0"/>
              </a:rPr>
              <a:t>Spotlight Search</a:t>
            </a:r>
            <a:endParaRPr lang="en-US" sz="3600" b="1" dirty="0">
              <a:latin typeface="Georgia" panose="02040502050405020303" pitchFamily="18" charset="0"/>
            </a:endParaRPr>
          </a:p>
        </p:txBody>
      </p:sp>
      <p:sp>
        <p:nvSpPr>
          <p:cNvPr id="3" name="Content Placeholder 2"/>
          <p:cNvSpPr>
            <a:spLocks noGrp="1"/>
          </p:cNvSpPr>
          <p:nvPr>
            <p:ph idx="1"/>
          </p:nvPr>
        </p:nvSpPr>
        <p:spPr>
          <a:xfrm>
            <a:off x="7541110" y="1581373"/>
            <a:ext cx="4593516" cy="5140101"/>
          </a:xfrm>
        </p:spPr>
        <p:txBody>
          <a:bodyPr>
            <a:noAutofit/>
          </a:bodyPr>
          <a:lstStyle/>
          <a:p>
            <a:r>
              <a:rPr lang="en-US" sz="2400" dirty="0" smtClean="0"/>
              <a:t>The </a:t>
            </a:r>
            <a:r>
              <a:rPr lang="en-US" sz="2400" dirty="0"/>
              <a:t>top toggle on this screen is Siri </a:t>
            </a:r>
            <a:r>
              <a:rPr lang="en-US" sz="2400" dirty="0" smtClean="0"/>
              <a:t>Suggestions </a:t>
            </a:r>
            <a:endParaRPr lang="en-US" sz="2400" dirty="0"/>
          </a:p>
          <a:p>
            <a:r>
              <a:rPr lang="en-US" sz="2400" dirty="0"/>
              <a:t>Turn that on, and the </a:t>
            </a:r>
            <a:r>
              <a:rPr lang="en-US" sz="2400" u="sng" dirty="0">
                <a:hlinkClick r:id="rId2"/>
              </a:rPr>
              <a:t>Spotlight</a:t>
            </a:r>
            <a:r>
              <a:rPr lang="en-US" sz="2400" dirty="0"/>
              <a:t> page will come pre-populated with suggestions before you even search for </a:t>
            </a:r>
            <a:r>
              <a:rPr lang="en-US" sz="2400" dirty="0" smtClean="0"/>
              <a:t>anything</a:t>
            </a:r>
            <a:endParaRPr lang="en-US" sz="2400" dirty="0"/>
          </a:p>
          <a:p>
            <a:r>
              <a:rPr lang="en-US" sz="2400" dirty="0" smtClean="0"/>
              <a:t>‘Spotlight’ - search </a:t>
            </a:r>
            <a:r>
              <a:rPr lang="en-US" sz="2400" u="sng" dirty="0" smtClean="0"/>
              <a:t>inside of apps </a:t>
            </a:r>
            <a:r>
              <a:rPr lang="en-US" sz="2400" dirty="0" smtClean="0"/>
              <a:t>as well as content like:</a:t>
            </a:r>
          </a:p>
          <a:p>
            <a:pPr lvl="1"/>
            <a:r>
              <a:rPr lang="en-US" dirty="0" smtClean="0"/>
              <a:t>email</a:t>
            </a:r>
          </a:p>
          <a:p>
            <a:pPr lvl="1"/>
            <a:r>
              <a:rPr lang="en-US" dirty="0" smtClean="0"/>
              <a:t>contacts</a:t>
            </a:r>
          </a:p>
          <a:p>
            <a:pPr lvl="1"/>
            <a:r>
              <a:rPr lang="en-US" dirty="0" smtClean="0"/>
              <a:t>calendars</a:t>
            </a:r>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15</a:t>
            </a:fld>
            <a:endParaRPr lang="en-US" dirty="0"/>
          </a:p>
        </p:txBody>
      </p:sp>
      <p:pic>
        <p:nvPicPr>
          <p:cNvPr id="5" name="Picture 4" descr="ios9 settings siri suggestions 2up"/>
          <p:cNvPicPr/>
          <p:nvPr/>
        </p:nvPicPr>
        <p:blipFill>
          <a:blip r:embed="rId3">
            <a:extLst>
              <a:ext uri="{28A0092B-C50C-407E-A947-70E740481C1C}">
                <a14:useLocalDpi xmlns:a14="http://schemas.microsoft.com/office/drawing/2010/main" val="0"/>
              </a:ext>
            </a:extLst>
          </a:blip>
          <a:srcRect/>
          <a:stretch>
            <a:fillRect/>
          </a:stretch>
        </p:blipFill>
        <p:spPr bwMode="auto">
          <a:xfrm>
            <a:off x="0" y="-86061"/>
            <a:ext cx="7067774" cy="6356350"/>
          </a:xfrm>
          <a:prstGeom prst="rect">
            <a:avLst/>
          </a:prstGeom>
          <a:noFill/>
          <a:ln>
            <a:noFill/>
          </a:ln>
        </p:spPr>
      </p:pic>
      <p:sp>
        <p:nvSpPr>
          <p:cNvPr id="6" name="TextBox 5"/>
          <p:cNvSpPr txBox="1"/>
          <p:nvPr/>
        </p:nvSpPr>
        <p:spPr>
          <a:xfrm>
            <a:off x="1581374" y="3259567"/>
            <a:ext cx="1054250" cy="584775"/>
          </a:xfrm>
          <a:prstGeom prst="rect">
            <a:avLst/>
          </a:prstGeom>
          <a:noFill/>
        </p:spPr>
        <p:txBody>
          <a:bodyPr wrap="square" rtlCol="0">
            <a:spAutoFit/>
          </a:bodyPr>
          <a:lstStyle/>
          <a:p>
            <a:r>
              <a:rPr lang="en-US" sz="3200" dirty="0" smtClean="0">
                <a:solidFill>
                  <a:srgbClr val="FF0000"/>
                </a:solidFill>
              </a:rPr>
              <a:t>iOS 8</a:t>
            </a:r>
            <a:endParaRPr lang="en-US" sz="3200" dirty="0">
              <a:solidFill>
                <a:srgbClr val="FF0000"/>
              </a:solidFill>
            </a:endParaRPr>
          </a:p>
        </p:txBody>
      </p:sp>
      <p:sp>
        <p:nvSpPr>
          <p:cNvPr id="7" name="TextBox 6"/>
          <p:cNvSpPr txBox="1"/>
          <p:nvPr/>
        </p:nvSpPr>
        <p:spPr>
          <a:xfrm>
            <a:off x="5066852" y="3334871"/>
            <a:ext cx="1065007" cy="584775"/>
          </a:xfrm>
          <a:prstGeom prst="rect">
            <a:avLst/>
          </a:prstGeom>
          <a:noFill/>
        </p:spPr>
        <p:txBody>
          <a:bodyPr wrap="square" rtlCol="0">
            <a:spAutoFit/>
          </a:bodyPr>
          <a:lstStyle/>
          <a:p>
            <a:r>
              <a:rPr lang="en-US" sz="3200" b="1" dirty="0" smtClean="0">
                <a:solidFill>
                  <a:srgbClr val="FF0000"/>
                </a:solidFill>
              </a:rPr>
              <a:t>iOS 9</a:t>
            </a:r>
            <a:endParaRPr lang="en-US" sz="3200" b="1" dirty="0">
              <a:solidFill>
                <a:srgbClr val="FF0000"/>
              </a:solidFill>
            </a:endParaRPr>
          </a:p>
        </p:txBody>
      </p:sp>
      <p:cxnSp>
        <p:nvCxnSpPr>
          <p:cNvPr id="9" name="Straight Arrow Connector 8"/>
          <p:cNvCxnSpPr/>
          <p:nvPr/>
        </p:nvCxnSpPr>
        <p:spPr>
          <a:xfrm flipH="1" flipV="1">
            <a:off x="6852622" y="1239502"/>
            <a:ext cx="857742" cy="535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526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1" y="50801"/>
            <a:ext cx="4562138" cy="1325563"/>
          </a:xfrm>
        </p:spPr>
        <p:txBody>
          <a:bodyPr>
            <a:normAutofit fontScale="90000"/>
          </a:bodyPr>
          <a:lstStyle/>
          <a:p>
            <a:pPr algn="ctr"/>
            <a:r>
              <a:rPr lang="en-US" b="1" dirty="0" smtClean="0">
                <a:latin typeface="Georgia" panose="02040502050405020303" pitchFamily="18" charset="0"/>
              </a:rPr>
              <a:t>Handoff &amp; Suggested Apps</a:t>
            </a:r>
            <a:endParaRPr lang="en-US" dirty="0">
              <a:latin typeface="Georgia" panose="02040502050405020303" pitchFamily="18" charset="0"/>
            </a:endParaRPr>
          </a:p>
        </p:txBody>
      </p:sp>
      <p:sp>
        <p:nvSpPr>
          <p:cNvPr id="3" name="Content Placeholder 2"/>
          <p:cNvSpPr>
            <a:spLocks noGrp="1"/>
          </p:cNvSpPr>
          <p:nvPr>
            <p:ph idx="1"/>
          </p:nvPr>
        </p:nvSpPr>
        <p:spPr>
          <a:xfrm>
            <a:off x="5529431" y="1690688"/>
            <a:ext cx="6624020" cy="4351338"/>
          </a:xfrm>
        </p:spPr>
        <p:txBody>
          <a:bodyPr>
            <a:normAutofit/>
          </a:bodyPr>
          <a:lstStyle/>
          <a:p>
            <a:r>
              <a:rPr lang="en-US" u="sng" dirty="0" smtClean="0">
                <a:hlinkClick r:id="rId2"/>
              </a:rPr>
              <a:t>Handoff</a:t>
            </a:r>
            <a:r>
              <a:rPr lang="en-US" dirty="0" smtClean="0"/>
              <a:t> - pass </a:t>
            </a:r>
            <a:r>
              <a:rPr lang="en-US" dirty="0"/>
              <a:t>a task from one device to </a:t>
            </a:r>
            <a:r>
              <a:rPr lang="en-US" dirty="0" smtClean="0"/>
              <a:t>another</a:t>
            </a:r>
          </a:p>
          <a:p>
            <a:r>
              <a:rPr lang="en-US" dirty="0" smtClean="0"/>
              <a:t>Example:  </a:t>
            </a:r>
            <a:r>
              <a:rPr lang="en-US" dirty="0"/>
              <a:t>starting an email on your </a:t>
            </a:r>
            <a:r>
              <a:rPr lang="en-US" dirty="0" smtClean="0"/>
              <a:t>iPad</a:t>
            </a:r>
          </a:p>
          <a:p>
            <a:pPr lvl="1"/>
            <a:r>
              <a:rPr lang="en-US" dirty="0" smtClean="0"/>
              <a:t> </a:t>
            </a:r>
            <a:r>
              <a:rPr lang="en-US" dirty="0"/>
              <a:t>and finishing on your </a:t>
            </a:r>
            <a:r>
              <a:rPr lang="en-US" dirty="0" smtClean="0"/>
              <a:t>iPhone/Mac </a:t>
            </a:r>
          </a:p>
          <a:p>
            <a:r>
              <a:rPr lang="en-US" sz="3200" dirty="0" smtClean="0"/>
              <a:t>You </a:t>
            </a:r>
            <a:r>
              <a:rPr lang="en-US" sz="3200" dirty="0"/>
              <a:t>can turn off this behavior </a:t>
            </a:r>
            <a:r>
              <a:rPr lang="en-US" sz="3200" dirty="0" smtClean="0"/>
              <a:t>here</a:t>
            </a:r>
            <a:endParaRPr lang="en-US" sz="3200" dirty="0"/>
          </a:p>
        </p:txBody>
      </p:sp>
      <p:sp>
        <p:nvSpPr>
          <p:cNvPr id="4" name="Slide Number Placeholder 3"/>
          <p:cNvSpPr>
            <a:spLocks noGrp="1"/>
          </p:cNvSpPr>
          <p:nvPr>
            <p:ph type="sldNum" sz="quarter" idx="12"/>
          </p:nvPr>
        </p:nvSpPr>
        <p:spPr/>
        <p:txBody>
          <a:bodyPr/>
          <a:lstStyle/>
          <a:p>
            <a:fld id="{59003788-508F-4F24-BE38-FAEF012A0198}" type="slidenum">
              <a:rPr lang="en-US" smtClean="0"/>
              <a:t>16</a:t>
            </a:fld>
            <a:endParaRPr lang="en-US" dirty="0"/>
          </a:p>
        </p:txBody>
      </p:sp>
      <p:pic>
        <p:nvPicPr>
          <p:cNvPr id="5" name="Picture 4" descr="ios9 settings suggested apps"/>
          <p:cNvPicPr/>
          <p:nvPr/>
        </p:nvPicPr>
        <p:blipFill>
          <a:blip r:embed="rId3">
            <a:extLst>
              <a:ext uri="{28A0092B-C50C-407E-A947-70E740481C1C}">
                <a14:useLocalDpi xmlns:a14="http://schemas.microsoft.com/office/drawing/2010/main" val="0"/>
              </a:ext>
            </a:extLst>
          </a:blip>
          <a:srcRect/>
          <a:stretch>
            <a:fillRect/>
          </a:stretch>
        </p:blipFill>
        <p:spPr bwMode="auto">
          <a:xfrm>
            <a:off x="0" y="3810"/>
            <a:ext cx="5314278" cy="6717665"/>
          </a:xfrm>
          <a:prstGeom prst="rect">
            <a:avLst/>
          </a:prstGeom>
          <a:noFill/>
          <a:ln>
            <a:noFill/>
          </a:ln>
        </p:spPr>
      </p:pic>
      <p:cxnSp>
        <p:nvCxnSpPr>
          <p:cNvPr id="7" name="Straight Arrow Connector 6"/>
          <p:cNvCxnSpPr/>
          <p:nvPr/>
        </p:nvCxnSpPr>
        <p:spPr>
          <a:xfrm flipH="1" flipV="1">
            <a:off x="5013064" y="1376364"/>
            <a:ext cx="658907" cy="22274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043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Suggested Apps</a:t>
            </a:r>
            <a:endParaRPr lang="en-US" b="1" dirty="0">
              <a:latin typeface="Georgia" panose="02040502050405020303" pitchFamily="18" charset="0"/>
            </a:endParaRPr>
          </a:p>
        </p:txBody>
      </p:sp>
      <p:sp>
        <p:nvSpPr>
          <p:cNvPr id="3" name="Content Placeholder 2"/>
          <p:cNvSpPr>
            <a:spLocks noGrp="1"/>
          </p:cNvSpPr>
          <p:nvPr>
            <p:ph idx="1"/>
          </p:nvPr>
        </p:nvSpPr>
        <p:spPr>
          <a:xfrm>
            <a:off x="838200" y="1569592"/>
            <a:ext cx="10515600" cy="5288407"/>
          </a:xfrm>
        </p:spPr>
        <p:txBody>
          <a:bodyPr>
            <a:normAutofit fontScale="70000" lnSpcReduction="20000"/>
          </a:bodyPr>
          <a:lstStyle/>
          <a:p>
            <a:r>
              <a:rPr lang="en-US" sz="3700" dirty="0" smtClean="0"/>
              <a:t>Shown </a:t>
            </a:r>
            <a:r>
              <a:rPr lang="en-US" sz="3700" dirty="0"/>
              <a:t>on the bottom-left corner of your lock </a:t>
            </a:r>
            <a:r>
              <a:rPr lang="en-US" sz="3700" dirty="0" smtClean="0"/>
              <a:t>.</a:t>
            </a:r>
          </a:p>
          <a:p>
            <a:pPr lvl="1"/>
            <a:r>
              <a:rPr lang="en-US" sz="3300" dirty="0" smtClean="0"/>
              <a:t>in </a:t>
            </a:r>
            <a:r>
              <a:rPr lang="en-US" sz="3300" dirty="0"/>
              <a:t>the app </a:t>
            </a:r>
            <a:r>
              <a:rPr lang="en-US" sz="3300" dirty="0" smtClean="0"/>
              <a:t>switcher mode, (double press home button)</a:t>
            </a:r>
          </a:p>
          <a:p>
            <a:pPr lvl="1"/>
            <a:r>
              <a:rPr lang="en-US" sz="3300" dirty="0" smtClean="0"/>
              <a:t>based </a:t>
            </a:r>
            <a:r>
              <a:rPr lang="en-US" sz="3300" dirty="0"/>
              <a:t>on your location or </a:t>
            </a:r>
            <a:r>
              <a:rPr lang="en-US" sz="3300" dirty="0" smtClean="0"/>
              <a:t>device usage patterns</a:t>
            </a:r>
            <a:endParaRPr lang="en-US" sz="3300" dirty="0"/>
          </a:p>
          <a:p>
            <a:r>
              <a:rPr lang="en-US" sz="4100" dirty="0" smtClean="0"/>
              <a:t>Example: you </a:t>
            </a:r>
            <a:r>
              <a:rPr lang="en-US" sz="4100" dirty="0"/>
              <a:t>are near a Target </a:t>
            </a:r>
            <a:r>
              <a:rPr lang="en-US" sz="4100" dirty="0" smtClean="0"/>
              <a:t>/ </a:t>
            </a:r>
            <a:r>
              <a:rPr lang="en-US" sz="4100" dirty="0"/>
              <a:t>Starbucks, </a:t>
            </a:r>
            <a:endParaRPr lang="en-US" sz="4100" dirty="0" smtClean="0"/>
          </a:p>
          <a:p>
            <a:pPr lvl="2"/>
            <a:r>
              <a:rPr lang="en-US" sz="3700" dirty="0" smtClean="0"/>
              <a:t>those </a:t>
            </a:r>
            <a:r>
              <a:rPr lang="en-US" sz="3700" dirty="0"/>
              <a:t>apps’ icons will appear on your lock </a:t>
            </a:r>
            <a:r>
              <a:rPr lang="en-US" sz="3700" dirty="0" smtClean="0"/>
              <a:t>screen.</a:t>
            </a:r>
          </a:p>
          <a:p>
            <a:pPr lvl="3"/>
            <a:r>
              <a:rPr lang="en-US" sz="3500" dirty="0" smtClean="0"/>
              <a:t>assuming </a:t>
            </a:r>
            <a:r>
              <a:rPr lang="en-US" sz="3500" dirty="0"/>
              <a:t>you have the apps </a:t>
            </a:r>
            <a:r>
              <a:rPr lang="en-US" sz="3500" dirty="0" smtClean="0"/>
              <a:t>installed. </a:t>
            </a:r>
          </a:p>
          <a:p>
            <a:pPr lvl="3"/>
            <a:r>
              <a:rPr lang="en-US" sz="3500" dirty="0" smtClean="0"/>
              <a:t>and </a:t>
            </a:r>
            <a:r>
              <a:rPr lang="en-US" sz="3500" dirty="0"/>
              <a:t>have given them permission to access your </a:t>
            </a:r>
            <a:r>
              <a:rPr lang="en-US" sz="3500" dirty="0" smtClean="0"/>
              <a:t>location. </a:t>
            </a:r>
            <a:endParaRPr lang="en-US" sz="3500" dirty="0"/>
          </a:p>
          <a:p>
            <a:r>
              <a:rPr lang="en-US" sz="3700" dirty="0"/>
              <a:t>In iOS 9, this gets one switch, labelled “Installed Apps.” </a:t>
            </a:r>
            <a:endParaRPr lang="en-US" sz="3700" dirty="0" smtClean="0"/>
          </a:p>
          <a:p>
            <a:pPr lvl="1"/>
            <a:r>
              <a:rPr lang="en-US" sz="3700" b="1" u="sng" dirty="0" smtClean="0"/>
              <a:t>only </a:t>
            </a:r>
            <a:r>
              <a:rPr lang="en-US" sz="3700" b="1" u="sng" dirty="0"/>
              <a:t>apps you have installed will show up </a:t>
            </a:r>
            <a:r>
              <a:rPr lang="en-US" sz="3700" b="1" u="sng" dirty="0" smtClean="0"/>
              <a:t>here.</a:t>
            </a:r>
          </a:p>
          <a:p>
            <a:r>
              <a:rPr lang="en-US" sz="4100" b="1" dirty="0" smtClean="0"/>
              <a:t>Not</a:t>
            </a:r>
            <a:r>
              <a:rPr lang="en-US" sz="4100" dirty="0" smtClean="0"/>
              <a:t> default apps supplied by Apple: (see list below)</a:t>
            </a:r>
          </a:p>
          <a:p>
            <a:pPr marL="0" indent="0">
              <a:buNone/>
            </a:pPr>
            <a:endParaRPr lang="en-US" sz="4100" dirty="0" smtClean="0"/>
          </a:p>
          <a:p>
            <a:pPr lvl="2"/>
            <a:r>
              <a:rPr lang="en-US" sz="3700" dirty="0" smtClean="0"/>
              <a:t>iTunes Store, Music, Contacts, Notes, Clock, Game Center, FaceTime, Maps, App Store, News, Photos, Photo Booth, Videos, iBooks, Tips, Calendar, Camera, Messages, Mail, Settings, iCloud Drive, Find Phone, Podcasts, Find Friends,  Reminders. (25 )</a:t>
            </a:r>
            <a:endParaRPr lang="en-US" sz="3700" dirty="0"/>
          </a:p>
          <a:p>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17</a:t>
            </a:fld>
            <a:endParaRPr lang="en-US" dirty="0"/>
          </a:p>
        </p:txBody>
      </p:sp>
    </p:spTree>
    <p:extLst>
      <p:ext uri="{BB962C8B-B14F-4D97-AF65-F5344CB8AC3E}">
        <p14:creationId xmlns:p14="http://schemas.microsoft.com/office/powerpoint/2010/main" val="62398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4434" y="8336"/>
            <a:ext cx="3920266" cy="1325563"/>
          </a:xfrm>
        </p:spPr>
        <p:txBody>
          <a:bodyPr/>
          <a:lstStyle/>
          <a:p>
            <a:pPr algn="ctr"/>
            <a:r>
              <a:rPr lang="en-US" b="1" dirty="0" smtClean="0">
                <a:latin typeface="Georgia" panose="02040502050405020303" pitchFamily="18" charset="0"/>
              </a:rPr>
              <a:t>CarPlay</a:t>
            </a:r>
            <a:endParaRPr lang="en-US" b="1" dirty="0">
              <a:latin typeface="Georgia" panose="02040502050405020303" pitchFamily="18" charset="0"/>
            </a:endParaRPr>
          </a:p>
        </p:txBody>
      </p:sp>
      <p:sp>
        <p:nvSpPr>
          <p:cNvPr id="3" name="Content Placeholder 2"/>
          <p:cNvSpPr>
            <a:spLocks noGrp="1"/>
          </p:cNvSpPr>
          <p:nvPr>
            <p:ph idx="1"/>
          </p:nvPr>
        </p:nvSpPr>
        <p:spPr>
          <a:xfrm>
            <a:off x="7899699" y="1333899"/>
            <a:ext cx="4165001" cy="5387576"/>
          </a:xfrm>
        </p:spPr>
        <p:txBody>
          <a:bodyPr>
            <a:normAutofit fontScale="92500" lnSpcReduction="20000"/>
          </a:bodyPr>
          <a:lstStyle/>
          <a:p>
            <a:r>
              <a:rPr lang="en-US" dirty="0" smtClean="0"/>
              <a:t>Supports </a:t>
            </a:r>
            <a:r>
              <a:rPr lang="en-US" u="sng" dirty="0">
                <a:hlinkClick r:id="rId2"/>
              </a:rPr>
              <a:t>wireless CarPlay </a:t>
            </a:r>
            <a:r>
              <a:rPr lang="en-US" u="sng" dirty="0" smtClean="0">
                <a:hlinkClick r:id="rId2"/>
              </a:rPr>
              <a:t>connections</a:t>
            </a:r>
            <a:r>
              <a:rPr lang="en-US" dirty="0" smtClean="0"/>
              <a:t> </a:t>
            </a:r>
          </a:p>
          <a:p>
            <a:pPr lvl="1"/>
            <a:r>
              <a:rPr lang="en-US" sz="2800" dirty="0" smtClean="0"/>
              <a:t>between </a:t>
            </a:r>
            <a:r>
              <a:rPr lang="en-US" sz="2800" dirty="0"/>
              <a:t>your car and your iPhone. </a:t>
            </a:r>
            <a:endParaRPr lang="en-US" sz="2800" dirty="0" smtClean="0"/>
          </a:p>
          <a:p>
            <a:r>
              <a:rPr lang="en-US" sz="3200" dirty="0"/>
              <a:t>designed to </a:t>
            </a:r>
            <a:r>
              <a:rPr lang="en-US" sz="3200" dirty="0" smtClean="0"/>
              <a:t>display:</a:t>
            </a:r>
          </a:p>
          <a:p>
            <a:pPr lvl="1"/>
            <a:r>
              <a:rPr lang="en-US" dirty="0" smtClean="0"/>
              <a:t>information </a:t>
            </a:r>
            <a:r>
              <a:rPr lang="en-US" dirty="0"/>
              <a:t>from the iPhone </a:t>
            </a:r>
            <a:endParaRPr lang="en-US" dirty="0" smtClean="0"/>
          </a:p>
          <a:p>
            <a:pPr lvl="1"/>
            <a:r>
              <a:rPr lang="en-US" dirty="0" smtClean="0"/>
              <a:t>on </a:t>
            </a:r>
            <a:r>
              <a:rPr lang="en-US" dirty="0"/>
              <a:t>a car's built-in display, </a:t>
            </a:r>
            <a:endParaRPr lang="en-US" dirty="0" smtClean="0"/>
          </a:p>
          <a:p>
            <a:pPr lvl="1"/>
            <a:r>
              <a:rPr lang="en-US" dirty="0" smtClean="0"/>
              <a:t>giving </a:t>
            </a:r>
            <a:r>
              <a:rPr lang="en-US" dirty="0"/>
              <a:t>drivers a safe way </a:t>
            </a:r>
            <a:r>
              <a:rPr lang="en-US" dirty="0" smtClean="0"/>
              <a:t>to:</a:t>
            </a:r>
          </a:p>
          <a:p>
            <a:pPr lvl="2"/>
            <a:r>
              <a:rPr lang="en-US" dirty="0" smtClean="0"/>
              <a:t>make </a:t>
            </a:r>
            <a:r>
              <a:rPr lang="en-US" dirty="0"/>
              <a:t>phone calls, </a:t>
            </a:r>
            <a:endParaRPr lang="en-US" dirty="0" smtClean="0"/>
          </a:p>
          <a:p>
            <a:pPr lvl="2"/>
            <a:r>
              <a:rPr lang="en-US" dirty="0" smtClean="0"/>
              <a:t>send </a:t>
            </a:r>
            <a:r>
              <a:rPr lang="en-US" dirty="0"/>
              <a:t>text messages, </a:t>
            </a:r>
            <a:endParaRPr lang="en-US" dirty="0" smtClean="0"/>
          </a:p>
          <a:p>
            <a:pPr lvl="2"/>
            <a:r>
              <a:rPr lang="en-US" dirty="0" smtClean="0"/>
              <a:t>listen </a:t>
            </a:r>
            <a:r>
              <a:rPr lang="en-US" dirty="0"/>
              <a:t>to music, </a:t>
            </a:r>
            <a:endParaRPr lang="en-US" dirty="0" smtClean="0"/>
          </a:p>
          <a:p>
            <a:pPr lvl="2"/>
            <a:r>
              <a:rPr lang="en-US" dirty="0" smtClean="0"/>
              <a:t>access </a:t>
            </a:r>
            <a:r>
              <a:rPr lang="en-US" dirty="0"/>
              <a:t>Maps </a:t>
            </a:r>
            <a:endParaRPr lang="en-US" dirty="0" smtClean="0"/>
          </a:p>
          <a:p>
            <a:pPr lvl="1"/>
            <a:r>
              <a:rPr lang="en-US" dirty="0" smtClean="0"/>
              <a:t>all </a:t>
            </a:r>
            <a:r>
              <a:rPr lang="en-US" dirty="0"/>
              <a:t>of the things a driver might want to do with an iPhone in a car. </a:t>
            </a:r>
          </a:p>
          <a:p>
            <a:r>
              <a:rPr lang="en-US" b="1" dirty="0" smtClean="0"/>
              <a:t>iPhone only </a:t>
            </a:r>
            <a:r>
              <a:rPr lang="en-US" dirty="0" smtClean="0"/>
              <a:t>—</a:t>
            </a:r>
            <a:r>
              <a:rPr lang="en-US" dirty="0"/>
              <a:t>no iPads or iPod </a:t>
            </a:r>
            <a:r>
              <a:rPr lang="en-US" dirty="0" smtClean="0"/>
              <a:t>touches. </a:t>
            </a:r>
            <a:endParaRPr lang="en-US" dirty="0"/>
          </a:p>
          <a:p>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18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330" y="0"/>
            <a:ext cx="3863662" cy="6858000"/>
          </a:xfrm>
          <a:prstGeom prst="rect">
            <a:avLst/>
          </a:prstGeom>
        </p:spPr>
      </p:pic>
      <p:cxnSp>
        <p:nvCxnSpPr>
          <p:cNvPr id="7" name="Straight Arrow Connector 6"/>
          <p:cNvCxnSpPr/>
          <p:nvPr/>
        </p:nvCxnSpPr>
        <p:spPr>
          <a:xfrm flipV="1">
            <a:off x="5583219" y="2291379"/>
            <a:ext cx="258183" cy="338131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92974" y="5672694"/>
            <a:ext cx="2248348" cy="369332"/>
          </a:xfrm>
          <a:prstGeom prst="rect">
            <a:avLst/>
          </a:prstGeom>
          <a:noFill/>
        </p:spPr>
        <p:txBody>
          <a:bodyPr wrap="square" rtlCol="0">
            <a:spAutoFit/>
          </a:bodyPr>
          <a:lstStyle/>
          <a:p>
            <a:pPr algn="ctr"/>
            <a:r>
              <a:rPr lang="en-US" dirty="0" smtClean="0"/>
              <a:t>Auto Steering Wheel</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863662" cy="6858000"/>
          </a:xfrm>
          <a:prstGeom prst="rect">
            <a:avLst/>
          </a:prstGeom>
        </p:spPr>
      </p:pic>
      <p:sp>
        <p:nvSpPr>
          <p:cNvPr id="15" name="Oval 14"/>
          <p:cNvSpPr/>
          <p:nvPr/>
        </p:nvSpPr>
        <p:spPr>
          <a:xfrm>
            <a:off x="0" y="4227755"/>
            <a:ext cx="3863662" cy="76379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4416306" y="5685237"/>
            <a:ext cx="2425016" cy="3442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7124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255" y="150825"/>
            <a:ext cx="3812689" cy="1325563"/>
          </a:xfrm>
        </p:spPr>
        <p:txBody>
          <a:bodyPr/>
          <a:lstStyle/>
          <a:p>
            <a:pPr algn="ctr"/>
            <a:r>
              <a:rPr lang="en-US" b="1" dirty="0" smtClean="0">
                <a:latin typeface="Georgia" panose="02040502050405020303" pitchFamily="18" charset="0"/>
              </a:rPr>
              <a:t>Accessibility</a:t>
            </a:r>
            <a:endParaRPr lang="en-US" b="1"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59003788-508F-4F24-BE38-FAEF012A0198}" type="slidenum">
              <a:rPr lang="en-US" smtClean="0"/>
              <a:t>19</a:t>
            </a:fld>
            <a:endParaRPr lang="en-US" dirty="0"/>
          </a:p>
        </p:txBody>
      </p:sp>
      <p:sp>
        <p:nvSpPr>
          <p:cNvPr id="6" name="Content Placeholder 5"/>
          <p:cNvSpPr>
            <a:spLocks noGrp="1"/>
          </p:cNvSpPr>
          <p:nvPr>
            <p:ph idx="1"/>
          </p:nvPr>
        </p:nvSpPr>
        <p:spPr>
          <a:xfrm>
            <a:off x="5651349" y="1122586"/>
            <a:ext cx="5550405" cy="1412427"/>
          </a:xfrm>
        </p:spPr>
        <p:txBody>
          <a:bodyPr/>
          <a:lstStyle/>
          <a:p>
            <a:r>
              <a:rPr lang="en-US" dirty="0" smtClean="0"/>
              <a:t>Quite </a:t>
            </a:r>
            <a:r>
              <a:rPr lang="en-US" dirty="0"/>
              <a:t>a few small tweaks were made </a:t>
            </a:r>
            <a:r>
              <a:rPr lang="en-US" dirty="0" smtClean="0"/>
              <a:t>in:</a:t>
            </a:r>
          </a:p>
          <a:p>
            <a:r>
              <a:rPr lang="en-US" dirty="0" smtClean="0"/>
              <a:t> </a:t>
            </a:r>
            <a:r>
              <a:rPr lang="en-US" dirty="0"/>
              <a:t>General &gt; Accessibility. </a:t>
            </a:r>
          </a:p>
        </p:txBody>
      </p:sp>
      <p:pic>
        <p:nvPicPr>
          <p:cNvPr id="7" name="Picture 6" descr="ios9 settings accessibility"/>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733365" cy="6721475"/>
          </a:xfrm>
          <a:prstGeom prst="rect">
            <a:avLst/>
          </a:prstGeom>
          <a:noFill/>
          <a:ln>
            <a:noFill/>
          </a:ln>
        </p:spPr>
      </p:pic>
      <p:sp>
        <p:nvSpPr>
          <p:cNvPr id="8" name="TextBox 7"/>
          <p:cNvSpPr txBox="1"/>
          <p:nvPr/>
        </p:nvSpPr>
        <p:spPr>
          <a:xfrm>
            <a:off x="5651349" y="2617059"/>
            <a:ext cx="6174889" cy="3170099"/>
          </a:xfrm>
          <a:prstGeom prst="rect">
            <a:avLst/>
          </a:prstGeom>
          <a:noFill/>
        </p:spPr>
        <p:txBody>
          <a:bodyPr wrap="square" rtlCol="0">
            <a:spAutoFit/>
          </a:bodyPr>
          <a:lstStyle/>
          <a:p>
            <a:r>
              <a:rPr lang="en-US" sz="2000" b="1" dirty="0"/>
              <a:t>Touch Accommodations:</a:t>
            </a:r>
            <a:r>
              <a:rPr lang="en-US" sz="2000" dirty="0"/>
              <a:t> This all-new menu </a:t>
            </a:r>
            <a:r>
              <a:rPr lang="en-US" sz="2000" dirty="0" smtClean="0"/>
              <a:t>tweaks </a:t>
            </a:r>
            <a:r>
              <a:rPr lang="en-US" sz="2000" dirty="0"/>
              <a:t>behaviors like:</a:t>
            </a:r>
          </a:p>
          <a:p>
            <a:r>
              <a:rPr lang="en-US" sz="2000" dirty="0"/>
              <a:t> </a:t>
            </a:r>
            <a:r>
              <a:rPr lang="en-US" sz="2000" dirty="0" smtClean="0"/>
              <a:t>A. how </a:t>
            </a:r>
            <a:r>
              <a:rPr lang="en-US" sz="2000" dirty="0"/>
              <a:t>long </a:t>
            </a:r>
            <a:r>
              <a:rPr lang="en-US" sz="2000" dirty="0" smtClean="0"/>
              <a:t> </a:t>
            </a:r>
            <a:r>
              <a:rPr lang="en-US" sz="2000" dirty="0"/>
              <a:t>to touch the screen to register a </a:t>
            </a:r>
            <a:r>
              <a:rPr lang="en-US" sz="2000" dirty="0" smtClean="0"/>
              <a:t>tap-and-hold </a:t>
            </a:r>
            <a:endParaRPr lang="en-US" sz="2000" dirty="0"/>
          </a:p>
          <a:p>
            <a:r>
              <a:rPr lang="en-US" sz="2000" dirty="0" smtClean="0"/>
              <a:t> B. duration </a:t>
            </a:r>
            <a:r>
              <a:rPr lang="en-US" sz="2000" dirty="0"/>
              <a:t>in which multiple touches should only register </a:t>
            </a:r>
            <a:r>
              <a:rPr lang="en-US" sz="2000" dirty="0" smtClean="0"/>
              <a:t>as </a:t>
            </a:r>
            <a:r>
              <a:rPr lang="en-US" sz="2000" dirty="0"/>
              <a:t>a </a:t>
            </a:r>
            <a:r>
              <a:rPr lang="en-US" sz="2000" dirty="0" smtClean="0"/>
              <a:t>single touch </a:t>
            </a:r>
            <a:endParaRPr lang="en-US" sz="2000" dirty="0"/>
          </a:p>
          <a:p>
            <a:endParaRPr lang="en-US" sz="2000" dirty="0" smtClean="0"/>
          </a:p>
          <a:p>
            <a:r>
              <a:rPr lang="en-US" sz="2000" b="1" dirty="0" smtClean="0"/>
              <a:t>Note: </a:t>
            </a:r>
            <a:r>
              <a:rPr lang="en-US" sz="2000" dirty="0" smtClean="0"/>
              <a:t>If </a:t>
            </a:r>
            <a:r>
              <a:rPr lang="en-US" sz="2000" dirty="0"/>
              <a:t>your normal touches and swipes don’t always result in the intended action, some experimenting with these controls could really help. </a:t>
            </a:r>
          </a:p>
        </p:txBody>
      </p:sp>
      <p:sp>
        <p:nvSpPr>
          <p:cNvPr id="9" name="Oval 8"/>
          <p:cNvSpPr/>
          <p:nvPr/>
        </p:nvSpPr>
        <p:spPr>
          <a:xfrm>
            <a:off x="0" y="1828800"/>
            <a:ext cx="4636546" cy="5809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9511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What This Presentation will Cover</a:t>
            </a:r>
            <a:endParaRPr lang="en-US" b="1" dirty="0">
              <a:latin typeface="Georgia" panose="02040502050405020303" pitchFamily="18" charset="0"/>
            </a:endParaRPr>
          </a:p>
        </p:txBody>
      </p:sp>
      <p:sp>
        <p:nvSpPr>
          <p:cNvPr id="3" name="Content Placeholder 2"/>
          <p:cNvSpPr>
            <a:spLocks noGrp="1"/>
          </p:cNvSpPr>
          <p:nvPr>
            <p:ph idx="1"/>
          </p:nvPr>
        </p:nvSpPr>
        <p:spPr/>
        <p:txBody>
          <a:bodyPr/>
          <a:lstStyle/>
          <a:p>
            <a:r>
              <a:rPr lang="en-US" dirty="0" smtClean="0"/>
              <a:t>Pros and Cons of IOS 9</a:t>
            </a:r>
          </a:p>
          <a:p>
            <a:r>
              <a:rPr lang="en-US" dirty="0" smtClean="0"/>
              <a:t>What is contained in “Settings”</a:t>
            </a:r>
          </a:p>
          <a:p>
            <a:r>
              <a:rPr lang="en-US" dirty="0" smtClean="0"/>
              <a:t>Major changes, not all changes</a:t>
            </a:r>
          </a:p>
          <a:p>
            <a:r>
              <a:rPr lang="en-US" dirty="0" smtClean="0"/>
              <a:t>Multi-tasking new capabilities.</a:t>
            </a:r>
          </a:p>
          <a:p>
            <a:r>
              <a:rPr lang="en-US" dirty="0" smtClean="0"/>
              <a:t>New Notes capabilities.</a:t>
            </a:r>
          </a:p>
          <a:p>
            <a:r>
              <a:rPr lang="en-US" dirty="0" smtClean="0"/>
              <a:t>Under the Hood Refinements.</a:t>
            </a:r>
          </a:p>
          <a:p>
            <a:r>
              <a:rPr lang="en-US" dirty="0" smtClean="0"/>
              <a:t>Extra tip &amp; Tricks to keep your device at top speed.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2</a:t>
            </a:fld>
            <a:endParaRPr lang="en-US" dirty="0"/>
          </a:p>
        </p:txBody>
      </p:sp>
    </p:spTree>
    <p:extLst>
      <p:ext uri="{BB962C8B-B14F-4D97-AF65-F5344CB8AC3E}">
        <p14:creationId xmlns:p14="http://schemas.microsoft.com/office/powerpoint/2010/main" val="2332708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8048" y="365125"/>
            <a:ext cx="5635751" cy="1325563"/>
          </a:xfrm>
        </p:spPr>
        <p:txBody>
          <a:bodyPr/>
          <a:lstStyle/>
          <a:p>
            <a:pPr algn="ctr"/>
            <a:r>
              <a:rPr lang="en-US" b="1" dirty="0" smtClean="0">
                <a:latin typeface="Georgia" panose="02040502050405020303" pitchFamily="18" charset="0"/>
              </a:rPr>
              <a:t>The new Keyboard setting</a:t>
            </a:r>
            <a:endParaRPr lang="en-US" b="1" dirty="0">
              <a:latin typeface="Georgia" panose="02040502050405020303" pitchFamily="18" charset="0"/>
            </a:endParaRPr>
          </a:p>
        </p:txBody>
      </p:sp>
      <p:sp>
        <p:nvSpPr>
          <p:cNvPr id="3" name="Content Placeholder 2"/>
          <p:cNvSpPr>
            <a:spLocks noGrp="1"/>
          </p:cNvSpPr>
          <p:nvPr>
            <p:ph idx="1"/>
          </p:nvPr>
        </p:nvSpPr>
        <p:spPr>
          <a:xfrm>
            <a:off x="6059424" y="1825625"/>
            <a:ext cx="5294375" cy="4351338"/>
          </a:xfrm>
        </p:spPr>
        <p:txBody>
          <a:bodyPr>
            <a:normAutofit/>
          </a:bodyPr>
          <a:lstStyle/>
          <a:p>
            <a:r>
              <a:rPr lang="en-US" dirty="0" smtClean="0"/>
              <a:t>“</a:t>
            </a:r>
            <a:r>
              <a:rPr lang="en-US" dirty="0"/>
              <a:t>Show Lowercase Keys</a:t>
            </a:r>
            <a:r>
              <a:rPr lang="en-US" dirty="0" smtClean="0"/>
              <a:t>”:</a:t>
            </a:r>
          </a:p>
          <a:p>
            <a:pPr lvl="1"/>
            <a:r>
              <a:rPr lang="en-US" dirty="0" smtClean="0"/>
              <a:t> </a:t>
            </a:r>
            <a:r>
              <a:rPr lang="en-US" dirty="0"/>
              <a:t>means that your software keyboard will toggle between lower-case and upper-case </a:t>
            </a:r>
            <a:r>
              <a:rPr lang="en-US" dirty="0" smtClean="0"/>
              <a:t>letters.</a:t>
            </a:r>
          </a:p>
          <a:p>
            <a:pPr lvl="1"/>
            <a:r>
              <a:rPr lang="en-US" dirty="0" smtClean="0"/>
              <a:t>always </a:t>
            </a:r>
            <a:r>
              <a:rPr lang="en-US" dirty="0"/>
              <a:t>tell what kind of letter you’re about to type. </a:t>
            </a:r>
          </a:p>
          <a:p>
            <a:r>
              <a:rPr lang="en-US" dirty="0"/>
              <a:t>Turn this switch </a:t>
            </a:r>
            <a:r>
              <a:rPr lang="en-US" sz="3600" b="1" dirty="0"/>
              <a:t>off </a:t>
            </a:r>
            <a:r>
              <a:rPr lang="en-US" dirty="0"/>
              <a:t>to keep the old </a:t>
            </a:r>
            <a:r>
              <a:rPr lang="en-US" dirty="0" smtClean="0"/>
              <a:t>‘always-capital’ keyboard. </a:t>
            </a:r>
            <a:endParaRPr lang="en-US" dirty="0"/>
          </a:p>
          <a:p>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20</a:t>
            </a:fld>
            <a:endParaRPr lang="en-US" dirty="0"/>
          </a:p>
        </p:txBody>
      </p:sp>
      <p:pic>
        <p:nvPicPr>
          <p:cNvPr id="5" name="Picture 4" descr="ios9 settings accessibility"/>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733365" cy="6721475"/>
          </a:xfrm>
          <a:prstGeom prst="rect">
            <a:avLst/>
          </a:prstGeom>
          <a:noFill/>
          <a:ln>
            <a:noFill/>
          </a:ln>
        </p:spPr>
      </p:pic>
      <p:sp>
        <p:nvSpPr>
          <p:cNvPr id="6" name="Oval 5"/>
          <p:cNvSpPr/>
          <p:nvPr/>
        </p:nvSpPr>
        <p:spPr>
          <a:xfrm>
            <a:off x="0" y="2581835"/>
            <a:ext cx="4819425" cy="6562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0345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1616" y="365125"/>
            <a:ext cx="5282184" cy="1325563"/>
          </a:xfrm>
        </p:spPr>
        <p:txBody>
          <a:bodyPr/>
          <a:lstStyle/>
          <a:p>
            <a:pPr algn="ctr"/>
            <a:r>
              <a:rPr lang="en-US" b="1" dirty="0" smtClean="0">
                <a:latin typeface="Georgia" panose="02040502050405020303" pitchFamily="18" charset="0"/>
              </a:rPr>
              <a:t>Shake to Undo; Vibration </a:t>
            </a:r>
            <a:endParaRPr lang="en-US" b="1" dirty="0">
              <a:latin typeface="Georgia" panose="02040502050405020303" pitchFamily="18" charset="0"/>
            </a:endParaRPr>
          </a:p>
        </p:txBody>
      </p:sp>
      <p:sp>
        <p:nvSpPr>
          <p:cNvPr id="3" name="Content Placeholder 2"/>
          <p:cNvSpPr>
            <a:spLocks noGrp="1"/>
          </p:cNvSpPr>
          <p:nvPr>
            <p:ph idx="1"/>
          </p:nvPr>
        </p:nvSpPr>
        <p:spPr>
          <a:xfrm>
            <a:off x="6071616" y="1825625"/>
            <a:ext cx="5282184" cy="4351338"/>
          </a:xfrm>
          <a:noFill/>
        </p:spPr>
        <p:txBody>
          <a:bodyPr>
            <a:normAutofit lnSpcReduction="10000"/>
          </a:bodyPr>
          <a:lstStyle/>
          <a:p>
            <a:r>
              <a:rPr lang="en-US" b="1" u="sng" dirty="0">
                <a:solidFill>
                  <a:srgbClr val="FF0000"/>
                </a:solidFill>
              </a:rPr>
              <a:t>Shake to Undo:</a:t>
            </a:r>
            <a:r>
              <a:rPr lang="en-US" u="sng" dirty="0">
                <a:solidFill>
                  <a:srgbClr val="FF0000"/>
                </a:solidFill>
              </a:rPr>
              <a:t> </a:t>
            </a:r>
            <a:endParaRPr lang="en-US" u="sng" dirty="0" smtClean="0">
              <a:solidFill>
                <a:srgbClr val="FF0000"/>
              </a:solidFill>
            </a:endParaRPr>
          </a:p>
          <a:p>
            <a:pPr lvl="1"/>
            <a:r>
              <a:rPr lang="en-US" dirty="0" smtClean="0"/>
              <a:t>turn </a:t>
            </a:r>
            <a:r>
              <a:rPr lang="en-US" sz="3200" b="1" dirty="0"/>
              <a:t>off</a:t>
            </a:r>
            <a:r>
              <a:rPr lang="en-US" dirty="0"/>
              <a:t> the shake-to-undo feature here. </a:t>
            </a:r>
            <a:endParaRPr lang="en-US" dirty="0" smtClean="0"/>
          </a:p>
          <a:p>
            <a:pPr lvl="1"/>
            <a:r>
              <a:rPr lang="en-US" dirty="0" smtClean="0"/>
              <a:t>Brings back emails just deleted by mistake.</a:t>
            </a:r>
          </a:p>
          <a:p>
            <a:pPr lvl="1"/>
            <a:endParaRPr lang="en-US" dirty="0"/>
          </a:p>
          <a:p>
            <a:r>
              <a:rPr lang="en-US" b="1" u="sng" dirty="0">
                <a:solidFill>
                  <a:srgbClr val="00B050"/>
                </a:solidFill>
              </a:rPr>
              <a:t>Vibration:</a:t>
            </a:r>
            <a:r>
              <a:rPr lang="en-US" u="sng" dirty="0">
                <a:solidFill>
                  <a:srgbClr val="00B050"/>
                </a:solidFill>
              </a:rPr>
              <a:t> </a:t>
            </a:r>
            <a:endParaRPr lang="en-US" u="sng" dirty="0" smtClean="0">
              <a:solidFill>
                <a:srgbClr val="00B050"/>
              </a:solidFill>
            </a:endParaRPr>
          </a:p>
          <a:p>
            <a:pPr lvl="1"/>
            <a:r>
              <a:rPr lang="en-US" dirty="0" smtClean="0"/>
              <a:t>turn </a:t>
            </a:r>
            <a:r>
              <a:rPr lang="en-US" sz="3200" b="1" dirty="0"/>
              <a:t>off </a:t>
            </a:r>
            <a:r>
              <a:rPr lang="en-US" dirty="0"/>
              <a:t>all vibration on your device, </a:t>
            </a:r>
            <a:endParaRPr lang="en-US" dirty="0" smtClean="0"/>
          </a:p>
          <a:p>
            <a:pPr lvl="1"/>
            <a:r>
              <a:rPr lang="en-US" dirty="0" smtClean="0"/>
              <a:t>including </a:t>
            </a:r>
            <a:r>
              <a:rPr lang="en-US" dirty="0"/>
              <a:t>those for emergency alerts. </a:t>
            </a:r>
          </a:p>
          <a:p>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21</a:t>
            </a:fld>
            <a:endParaRPr lang="en-US" dirty="0"/>
          </a:p>
        </p:txBody>
      </p:sp>
      <p:pic>
        <p:nvPicPr>
          <p:cNvPr id="5" name="Picture 4" descr="ios9 settings accessibility"/>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733365" cy="6721475"/>
          </a:xfrm>
          <a:prstGeom prst="rect">
            <a:avLst/>
          </a:prstGeom>
          <a:noFill/>
          <a:ln>
            <a:noFill/>
          </a:ln>
        </p:spPr>
      </p:pic>
      <p:sp>
        <p:nvSpPr>
          <p:cNvPr id="6" name="Oval 5"/>
          <p:cNvSpPr/>
          <p:nvPr/>
        </p:nvSpPr>
        <p:spPr>
          <a:xfrm>
            <a:off x="1" y="3087445"/>
            <a:ext cx="4647304" cy="6131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 y="3582296"/>
            <a:ext cx="4733365" cy="53788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679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Restrictions</a:t>
            </a:r>
            <a:endParaRPr lang="en-US" b="1" dirty="0">
              <a:latin typeface="Georgia" panose="02040502050405020303" pitchFamily="18" charset="0"/>
            </a:endParaRPr>
          </a:p>
        </p:txBody>
      </p:sp>
      <p:sp>
        <p:nvSpPr>
          <p:cNvPr id="3" name="Content Placeholder 2"/>
          <p:cNvSpPr>
            <a:spLocks noGrp="1"/>
          </p:cNvSpPr>
          <p:nvPr>
            <p:ph idx="1"/>
          </p:nvPr>
        </p:nvSpPr>
        <p:spPr>
          <a:xfrm>
            <a:off x="838200" y="1301676"/>
            <a:ext cx="10515600" cy="5269812"/>
          </a:xfrm>
        </p:spPr>
        <p:txBody>
          <a:bodyPr>
            <a:normAutofit/>
          </a:bodyPr>
          <a:lstStyle/>
          <a:p>
            <a:r>
              <a:rPr lang="en-US" dirty="0"/>
              <a:t>This is where you can restrict certain things: </a:t>
            </a:r>
          </a:p>
          <a:p>
            <a:pPr lvl="1"/>
            <a:r>
              <a:rPr lang="en-US" sz="2800" dirty="0" smtClean="0"/>
              <a:t>Don’t </a:t>
            </a:r>
            <a:r>
              <a:rPr lang="en-US" sz="2800" dirty="0"/>
              <a:t>want </a:t>
            </a:r>
            <a:r>
              <a:rPr lang="en-US" sz="2800" dirty="0" smtClean="0"/>
              <a:t>a user to:</a:t>
            </a:r>
          </a:p>
          <a:p>
            <a:pPr lvl="2"/>
            <a:r>
              <a:rPr lang="en-US" sz="2800" dirty="0" smtClean="0"/>
              <a:t>have access to Safari (the internet)</a:t>
            </a:r>
          </a:p>
          <a:p>
            <a:pPr lvl="2"/>
            <a:r>
              <a:rPr lang="en-US" sz="2800" dirty="0" smtClean="0"/>
              <a:t>be </a:t>
            </a:r>
            <a:r>
              <a:rPr lang="en-US" sz="2800" dirty="0"/>
              <a:t>able to install new apps </a:t>
            </a:r>
            <a:endParaRPr lang="en-US" sz="2800" dirty="0" smtClean="0"/>
          </a:p>
          <a:p>
            <a:pPr lvl="2"/>
            <a:r>
              <a:rPr lang="en-US" sz="2800" dirty="0" smtClean="0"/>
              <a:t>make </a:t>
            </a:r>
            <a:r>
              <a:rPr lang="en-US" sz="2800" dirty="0"/>
              <a:t>in-app </a:t>
            </a:r>
            <a:r>
              <a:rPr lang="en-US" sz="2800" dirty="0" smtClean="0"/>
              <a:t>purchases </a:t>
            </a:r>
            <a:endParaRPr lang="en-US" sz="2800" dirty="0"/>
          </a:p>
          <a:p>
            <a:r>
              <a:rPr lang="en-US" dirty="0"/>
              <a:t>Two notable options here include switches </a:t>
            </a:r>
            <a:r>
              <a:rPr lang="en-US" dirty="0" smtClean="0"/>
              <a:t>to:</a:t>
            </a:r>
          </a:p>
          <a:p>
            <a:pPr lvl="1"/>
            <a:r>
              <a:rPr lang="en-US" sz="2800" u="sng" dirty="0" smtClean="0">
                <a:hlinkClick r:id="rId2"/>
              </a:rPr>
              <a:t>disable </a:t>
            </a:r>
            <a:r>
              <a:rPr lang="en-US" sz="2800" u="sng" dirty="0">
                <a:hlinkClick r:id="rId2"/>
              </a:rPr>
              <a:t>Apple Music Connect</a:t>
            </a:r>
            <a:r>
              <a:rPr lang="en-US" sz="2800" dirty="0"/>
              <a:t> </a:t>
            </a:r>
          </a:p>
          <a:p>
            <a:pPr lvl="1"/>
            <a:r>
              <a:rPr lang="en-US" sz="2800" u="sng" dirty="0" smtClean="0">
                <a:hlinkClick r:id="rId3"/>
              </a:rPr>
              <a:t>the </a:t>
            </a:r>
            <a:r>
              <a:rPr lang="en-US" sz="2800" u="sng" dirty="0">
                <a:hlinkClick r:id="rId3"/>
              </a:rPr>
              <a:t>new News app</a:t>
            </a:r>
            <a:r>
              <a:rPr lang="en-US" sz="2800" dirty="0"/>
              <a:t>. </a:t>
            </a:r>
          </a:p>
          <a:p>
            <a:r>
              <a:rPr lang="en-US" dirty="0" smtClean="0"/>
              <a:t>If </a:t>
            </a:r>
            <a:r>
              <a:rPr lang="en-US" dirty="0"/>
              <a:t>you hate apps asking </a:t>
            </a:r>
            <a:r>
              <a:rPr lang="en-US" dirty="0" smtClean="0"/>
              <a:t>you </a:t>
            </a:r>
            <a:r>
              <a:rPr lang="en-US" dirty="0"/>
              <a:t>if they can connect to Facebook, go to Restrictions &gt; Facebook, and tap Don’t Allow Changes. </a:t>
            </a:r>
            <a:endParaRPr lang="en-US" dirty="0" smtClean="0"/>
          </a:p>
          <a:p>
            <a:r>
              <a:rPr lang="en-US" dirty="0" smtClean="0"/>
              <a:t>Restrictions - </a:t>
            </a:r>
            <a:r>
              <a:rPr lang="en-US" u="sng" dirty="0" smtClean="0"/>
              <a:t>eliminates</a:t>
            </a:r>
            <a:r>
              <a:rPr lang="en-US" dirty="0" smtClean="0"/>
              <a:t> the App icon from the home screen.</a:t>
            </a:r>
            <a:endParaRPr lang="en-US" dirty="0"/>
          </a:p>
          <a:p>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22</a:t>
            </a:fld>
            <a:endParaRPr lang="en-US" dirty="0"/>
          </a:p>
        </p:txBody>
      </p:sp>
    </p:spTree>
    <p:extLst>
      <p:ext uri="{BB962C8B-B14F-4D97-AF65-F5344CB8AC3E}">
        <p14:creationId xmlns:p14="http://schemas.microsoft.com/office/powerpoint/2010/main" val="2507268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003788-508F-4F24-BE38-FAEF012A0198}" type="slidenum">
              <a:rPr lang="en-US" smtClean="0"/>
              <a:t>23</a:t>
            </a:fld>
            <a:endParaRPr lang="en-US" dirty="0"/>
          </a:p>
        </p:txBody>
      </p:sp>
      <p:pic>
        <p:nvPicPr>
          <p:cNvPr id="5" name="Content Placeholder 4" descr="ios9 settings restrictions"/>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878184" y="136525"/>
            <a:ext cx="4313816" cy="6721475"/>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422776" cy="6858000"/>
          </a:xfrm>
          <a:prstGeom prst="rect">
            <a:avLst/>
          </a:prstGeom>
        </p:spPr>
      </p:pic>
      <p:sp>
        <p:nvSpPr>
          <p:cNvPr id="7" name="Oval 6"/>
          <p:cNvSpPr/>
          <p:nvPr/>
        </p:nvSpPr>
        <p:spPr>
          <a:xfrm>
            <a:off x="2775473" y="4539728"/>
            <a:ext cx="4647303" cy="5486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49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26249" y="365125"/>
            <a:ext cx="5727551" cy="1325563"/>
          </a:xfrm>
        </p:spPr>
        <p:txBody>
          <a:bodyPr/>
          <a:lstStyle/>
          <a:p>
            <a:pPr algn="ctr"/>
            <a:r>
              <a:rPr lang="en-US" b="1" dirty="0" smtClean="0">
                <a:latin typeface="Georgia" panose="02040502050405020303" pitchFamily="18" charset="0"/>
              </a:rPr>
              <a:t>Touch ID &amp; Passcode</a:t>
            </a:r>
            <a:endParaRPr lang="en-US" b="1" dirty="0">
              <a:latin typeface="Georgia" panose="02040502050405020303" pitchFamily="18" charset="0"/>
            </a:endParaRPr>
          </a:p>
        </p:txBody>
      </p:sp>
      <p:sp>
        <p:nvSpPr>
          <p:cNvPr id="4" name="Content Placeholder 3"/>
          <p:cNvSpPr>
            <a:spLocks noGrp="1"/>
          </p:cNvSpPr>
          <p:nvPr>
            <p:ph idx="1"/>
          </p:nvPr>
        </p:nvSpPr>
        <p:spPr>
          <a:xfrm>
            <a:off x="5529432" y="1825625"/>
            <a:ext cx="5824368" cy="2025613"/>
          </a:xfrm>
        </p:spPr>
        <p:txBody>
          <a:bodyPr/>
          <a:lstStyle/>
          <a:p>
            <a:r>
              <a:rPr lang="en-US" dirty="0" smtClean="0"/>
              <a:t>A </a:t>
            </a:r>
            <a:r>
              <a:rPr lang="en-US" dirty="0"/>
              <a:t>couple of new switches to allow access to: </a:t>
            </a:r>
          </a:p>
          <a:p>
            <a:pPr lvl="1"/>
            <a:r>
              <a:rPr lang="en-US" u="sng" dirty="0">
                <a:hlinkClick r:id="rId2"/>
              </a:rPr>
              <a:t>the Wallet app (formerly Passbook)</a:t>
            </a:r>
            <a:r>
              <a:rPr lang="en-US" dirty="0"/>
              <a:t> </a:t>
            </a:r>
          </a:p>
          <a:p>
            <a:pPr lvl="1"/>
            <a:r>
              <a:rPr lang="en-US" dirty="0" smtClean="0"/>
              <a:t>Reply </a:t>
            </a:r>
            <a:r>
              <a:rPr lang="en-US" dirty="0"/>
              <a:t>With Message from the lock screen. </a:t>
            </a:r>
          </a:p>
          <a:p>
            <a:endParaRPr lang="en-US" dirty="0"/>
          </a:p>
        </p:txBody>
      </p:sp>
      <p:sp>
        <p:nvSpPr>
          <p:cNvPr id="2" name="Slide Number Placeholder 1"/>
          <p:cNvSpPr>
            <a:spLocks noGrp="1"/>
          </p:cNvSpPr>
          <p:nvPr>
            <p:ph type="sldNum" sz="quarter" idx="12"/>
          </p:nvPr>
        </p:nvSpPr>
        <p:spPr/>
        <p:txBody>
          <a:bodyPr/>
          <a:lstStyle/>
          <a:p>
            <a:fld id="{59003788-508F-4F24-BE38-FAEF012A0198}" type="slidenum">
              <a:rPr lang="en-US" smtClean="0"/>
              <a:t>24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732"/>
            <a:ext cx="3857625" cy="7535732"/>
          </a:xfrm>
          <a:prstGeom prst="rect">
            <a:avLst/>
          </a:prstGeom>
        </p:spPr>
      </p:pic>
      <p:sp>
        <p:nvSpPr>
          <p:cNvPr id="6" name="TextBox 5"/>
          <p:cNvSpPr txBox="1"/>
          <p:nvPr/>
        </p:nvSpPr>
        <p:spPr>
          <a:xfrm>
            <a:off x="161365" y="4730676"/>
            <a:ext cx="3356386" cy="369332"/>
          </a:xfrm>
          <a:prstGeom prst="rect">
            <a:avLst/>
          </a:prstGeom>
          <a:noFill/>
        </p:spPr>
        <p:txBody>
          <a:bodyPr wrap="square" rtlCol="0">
            <a:spAutoFit/>
          </a:bodyPr>
          <a:lstStyle/>
          <a:p>
            <a:pPr algn="ctr"/>
            <a:r>
              <a:rPr lang="en-US" b="1" dirty="0" smtClean="0">
                <a:solidFill>
                  <a:srgbClr val="FF0000"/>
                </a:solidFill>
              </a:rPr>
              <a:t>This is a iPhone Display</a:t>
            </a:r>
            <a:endParaRPr lang="en-US" b="1" dirty="0">
              <a:solidFill>
                <a:srgbClr val="FF0000"/>
              </a:solidFill>
            </a:endParaRPr>
          </a:p>
        </p:txBody>
      </p:sp>
      <p:sp>
        <p:nvSpPr>
          <p:cNvPr id="8" name="TextBox 7"/>
          <p:cNvSpPr txBox="1"/>
          <p:nvPr/>
        </p:nvSpPr>
        <p:spPr>
          <a:xfrm>
            <a:off x="5862918" y="4346089"/>
            <a:ext cx="5195943" cy="1077218"/>
          </a:xfrm>
          <a:prstGeom prst="rect">
            <a:avLst/>
          </a:prstGeom>
          <a:noFill/>
        </p:spPr>
        <p:txBody>
          <a:bodyPr wrap="square" rtlCol="0">
            <a:spAutoFit/>
          </a:bodyPr>
          <a:lstStyle/>
          <a:p>
            <a:pPr algn="ctr"/>
            <a:r>
              <a:rPr lang="en-US" sz="3200" b="1" dirty="0" smtClean="0">
                <a:solidFill>
                  <a:srgbClr val="FF0000"/>
                </a:solidFill>
              </a:rPr>
              <a:t>iPad Passcode Display on next slide</a:t>
            </a:r>
            <a:endParaRPr lang="en-US" sz="3200" b="1" dirty="0">
              <a:solidFill>
                <a:srgbClr val="FF0000"/>
              </a:solidFill>
            </a:endParaRPr>
          </a:p>
        </p:txBody>
      </p:sp>
      <p:sp>
        <p:nvSpPr>
          <p:cNvPr id="7" name="Rectangle 6"/>
          <p:cNvSpPr/>
          <p:nvPr/>
        </p:nvSpPr>
        <p:spPr>
          <a:xfrm>
            <a:off x="6250193" y="4346089"/>
            <a:ext cx="4636546" cy="1161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5459" y="4730676"/>
            <a:ext cx="2388197"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403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003788-508F-4F24-BE38-FAEF012A0198}" type="slidenum">
              <a:rPr lang="en-US" smtClean="0"/>
              <a:t>25</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 y="0"/>
            <a:ext cx="9144000" cy="6858000"/>
          </a:xfrm>
          <a:prstGeom prst="rect">
            <a:avLst/>
          </a:prstGeom>
        </p:spPr>
      </p:pic>
      <p:sp>
        <p:nvSpPr>
          <p:cNvPr id="4" name="TextBox 3"/>
          <p:cNvSpPr txBox="1"/>
          <p:nvPr/>
        </p:nvSpPr>
        <p:spPr>
          <a:xfrm>
            <a:off x="3829722" y="5981252"/>
            <a:ext cx="4442909" cy="830997"/>
          </a:xfrm>
          <a:prstGeom prst="rect">
            <a:avLst/>
          </a:prstGeom>
          <a:noFill/>
        </p:spPr>
        <p:txBody>
          <a:bodyPr wrap="square" rtlCol="0">
            <a:spAutoFit/>
          </a:bodyPr>
          <a:lstStyle/>
          <a:p>
            <a:pPr algn="ctr"/>
            <a:r>
              <a:rPr lang="en-US" sz="2400" dirty="0" smtClean="0">
                <a:solidFill>
                  <a:srgbClr val="FF0000"/>
                </a:solidFill>
              </a:rPr>
              <a:t>This is an iPad Display with out Cellular</a:t>
            </a:r>
            <a:endParaRPr lang="en-US" sz="2400" dirty="0">
              <a:solidFill>
                <a:srgbClr val="FF0000"/>
              </a:solidFill>
            </a:endParaRPr>
          </a:p>
        </p:txBody>
      </p:sp>
      <p:sp>
        <p:nvSpPr>
          <p:cNvPr id="5" name="Rectangle 4"/>
          <p:cNvSpPr/>
          <p:nvPr/>
        </p:nvSpPr>
        <p:spPr>
          <a:xfrm>
            <a:off x="4098664" y="5981252"/>
            <a:ext cx="4173967" cy="8309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132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45506" y="0"/>
            <a:ext cx="3608294" cy="817581"/>
          </a:xfrm>
        </p:spPr>
        <p:txBody>
          <a:bodyPr/>
          <a:lstStyle/>
          <a:p>
            <a:pPr algn="ctr"/>
            <a:r>
              <a:rPr lang="en-US" b="1" dirty="0" smtClean="0">
                <a:latin typeface="Georgia" panose="02040502050405020303" pitchFamily="18" charset="0"/>
              </a:rPr>
              <a:t>Battery</a:t>
            </a:r>
            <a:endParaRPr lang="en-US" dirty="0">
              <a:latin typeface="Georgia" panose="02040502050405020303" pitchFamily="18" charset="0"/>
            </a:endParaRPr>
          </a:p>
        </p:txBody>
      </p:sp>
      <p:sp>
        <p:nvSpPr>
          <p:cNvPr id="4" name="Content Placeholder 3"/>
          <p:cNvSpPr>
            <a:spLocks noGrp="1"/>
          </p:cNvSpPr>
          <p:nvPr>
            <p:ph idx="1"/>
          </p:nvPr>
        </p:nvSpPr>
        <p:spPr>
          <a:xfrm>
            <a:off x="6982161" y="817580"/>
            <a:ext cx="5134984" cy="5819887"/>
          </a:xfrm>
        </p:spPr>
        <p:txBody>
          <a:bodyPr>
            <a:normAutofit fontScale="92500"/>
          </a:bodyPr>
          <a:lstStyle/>
          <a:p>
            <a:r>
              <a:rPr lang="en-US" dirty="0" smtClean="0"/>
              <a:t>The </a:t>
            </a:r>
            <a:r>
              <a:rPr lang="en-US" dirty="0"/>
              <a:t>all-new Battery menu </a:t>
            </a:r>
            <a:endParaRPr lang="en-US" dirty="0" smtClean="0"/>
          </a:p>
          <a:p>
            <a:pPr lvl="1"/>
            <a:r>
              <a:rPr lang="en-US" dirty="0" smtClean="0"/>
              <a:t>manually </a:t>
            </a:r>
            <a:r>
              <a:rPr lang="en-US" dirty="0"/>
              <a:t>enable Low Power Mode. </a:t>
            </a:r>
            <a:endParaRPr lang="en-US" dirty="0" smtClean="0"/>
          </a:p>
          <a:p>
            <a:r>
              <a:rPr lang="en-US" dirty="0" smtClean="0"/>
              <a:t>Device </a:t>
            </a:r>
            <a:r>
              <a:rPr lang="en-US" dirty="0"/>
              <a:t>will also offer to go into </a:t>
            </a:r>
            <a:r>
              <a:rPr lang="en-US" u="sng" dirty="0">
                <a:hlinkClick r:id="rId2"/>
              </a:rPr>
              <a:t>Low Power Mode</a:t>
            </a:r>
            <a:r>
              <a:rPr lang="en-US" dirty="0"/>
              <a:t> </a:t>
            </a:r>
            <a:r>
              <a:rPr lang="en-US" dirty="0" smtClean="0"/>
              <a:t>when: </a:t>
            </a:r>
          </a:p>
          <a:p>
            <a:pPr lvl="1"/>
            <a:r>
              <a:rPr lang="en-US" dirty="0" smtClean="0"/>
              <a:t>reach </a:t>
            </a:r>
            <a:r>
              <a:rPr lang="en-US" dirty="0"/>
              <a:t>20 percent battery remaining, </a:t>
            </a:r>
            <a:endParaRPr lang="en-US" dirty="0" smtClean="0"/>
          </a:p>
          <a:p>
            <a:pPr lvl="1"/>
            <a:r>
              <a:rPr lang="en-US" dirty="0" smtClean="0"/>
              <a:t>again </a:t>
            </a:r>
            <a:r>
              <a:rPr lang="en-US" dirty="0"/>
              <a:t>at 10 percent. </a:t>
            </a:r>
            <a:endParaRPr lang="en-US" dirty="0" smtClean="0"/>
          </a:p>
          <a:p>
            <a:r>
              <a:rPr lang="en-US" dirty="0" smtClean="0"/>
              <a:t>See </a:t>
            </a:r>
            <a:r>
              <a:rPr lang="en-US" dirty="0"/>
              <a:t>which apps have been gobbling up the most of your battery life, by percentage. </a:t>
            </a:r>
          </a:p>
          <a:p>
            <a:r>
              <a:rPr lang="en-US" dirty="0"/>
              <a:t>iOS 9 has a new little clock icon; </a:t>
            </a:r>
          </a:p>
          <a:p>
            <a:pPr lvl="1"/>
            <a:r>
              <a:rPr lang="en-US" dirty="0"/>
              <a:t>tap it </a:t>
            </a:r>
            <a:endParaRPr lang="en-US" dirty="0" smtClean="0"/>
          </a:p>
          <a:p>
            <a:pPr lvl="1"/>
            <a:r>
              <a:rPr lang="en-US" dirty="0" smtClean="0"/>
              <a:t>see </a:t>
            </a:r>
            <a:r>
              <a:rPr lang="en-US" dirty="0"/>
              <a:t>how much time each app has been running, </a:t>
            </a:r>
          </a:p>
          <a:p>
            <a:pPr lvl="2"/>
            <a:r>
              <a:rPr lang="en-US" dirty="0"/>
              <a:t>both on your screen </a:t>
            </a:r>
            <a:endParaRPr lang="en-US" dirty="0" smtClean="0"/>
          </a:p>
          <a:p>
            <a:pPr lvl="2"/>
            <a:r>
              <a:rPr lang="en-US" dirty="0" smtClean="0"/>
              <a:t>in </a:t>
            </a:r>
            <a:r>
              <a:rPr lang="en-US" dirty="0"/>
              <a:t>the background. </a:t>
            </a:r>
          </a:p>
        </p:txBody>
      </p:sp>
      <p:sp>
        <p:nvSpPr>
          <p:cNvPr id="2" name="Slide Number Placeholder 1"/>
          <p:cNvSpPr>
            <a:spLocks noGrp="1"/>
          </p:cNvSpPr>
          <p:nvPr>
            <p:ph type="sldNum" sz="quarter" idx="12"/>
          </p:nvPr>
        </p:nvSpPr>
        <p:spPr/>
        <p:txBody>
          <a:bodyPr/>
          <a:lstStyle/>
          <a:p>
            <a:fld id="{59003788-508F-4F24-BE38-FAEF012A0198}" type="slidenum">
              <a:rPr lang="en-US" smtClean="0"/>
              <a:t>26</a:t>
            </a:fld>
            <a:endParaRPr lang="en-US" dirty="0"/>
          </a:p>
        </p:txBody>
      </p:sp>
      <p:pic>
        <p:nvPicPr>
          <p:cNvPr id="5" name="Picture 4" descr="ios9 settings battery 2up"/>
          <p:cNvPicPr/>
          <p:nvPr/>
        </p:nvPicPr>
        <p:blipFill>
          <a:blip r:embed="rId3">
            <a:extLst>
              <a:ext uri="{28A0092B-C50C-407E-A947-70E740481C1C}">
                <a14:useLocalDpi xmlns:a14="http://schemas.microsoft.com/office/drawing/2010/main" val="0"/>
              </a:ext>
            </a:extLst>
          </a:blip>
          <a:srcRect/>
          <a:stretch>
            <a:fillRect/>
          </a:stretch>
        </p:blipFill>
        <p:spPr bwMode="auto">
          <a:xfrm>
            <a:off x="96818" y="0"/>
            <a:ext cx="6562165" cy="6260951"/>
          </a:xfrm>
          <a:prstGeom prst="rect">
            <a:avLst/>
          </a:prstGeom>
          <a:noFill/>
          <a:ln>
            <a:noFill/>
          </a:ln>
        </p:spPr>
      </p:pic>
      <p:sp>
        <p:nvSpPr>
          <p:cNvPr id="6" name="TextBox 5"/>
          <p:cNvSpPr txBox="1"/>
          <p:nvPr/>
        </p:nvSpPr>
        <p:spPr>
          <a:xfrm>
            <a:off x="645459" y="6356350"/>
            <a:ext cx="2463501" cy="369332"/>
          </a:xfrm>
          <a:prstGeom prst="rect">
            <a:avLst/>
          </a:prstGeom>
          <a:noFill/>
        </p:spPr>
        <p:txBody>
          <a:bodyPr wrap="square" rtlCol="0">
            <a:spAutoFit/>
          </a:bodyPr>
          <a:lstStyle/>
          <a:p>
            <a:pPr algn="ctr"/>
            <a:r>
              <a:rPr lang="en-US" dirty="0" smtClean="0">
                <a:solidFill>
                  <a:srgbClr val="FF0000"/>
                </a:solidFill>
              </a:rPr>
              <a:t>iOS 8 Display</a:t>
            </a:r>
            <a:endParaRPr lang="en-US" dirty="0">
              <a:solidFill>
                <a:srgbClr val="FF0000"/>
              </a:solidFill>
            </a:endParaRPr>
          </a:p>
        </p:txBody>
      </p:sp>
      <p:sp>
        <p:nvSpPr>
          <p:cNvPr id="7" name="TextBox 6"/>
          <p:cNvSpPr txBox="1"/>
          <p:nvPr/>
        </p:nvSpPr>
        <p:spPr>
          <a:xfrm>
            <a:off x="3969571" y="6348303"/>
            <a:ext cx="2323652" cy="369332"/>
          </a:xfrm>
          <a:prstGeom prst="rect">
            <a:avLst/>
          </a:prstGeom>
          <a:noFill/>
        </p:spPr>
        <p:txBody>
          <a:bodyPr wrap="square" rtlCol="0">
            <a:spAutoFit/>
          </a:bodyPr>
          <a:lstStyle/>
          <a:p>
            <a:pPr algn="ctr"/>
            <a:r>
              <a:rPr lang="en-US" dirty="0" smtClean="0">
                <a:solidFill>
                  <a:srgbClr val="FF0000"/>
                </a:solidFill>
              </a:rPr>
              <a:t>iOS 9 Display</a:t>
            </a:r>
            <a:endParaRPr lang="en-US" dirty="0">
              <a:solidFill>
                <a:srgbClr val="FF0000"/>
              </a:solidFill>
            </a:endParaRPr>
          </a:p>
        </p:txBody>
      </p:sp>
      <p:cxnSp>
        <p:nvCxnSpPr>
          <p:cNvPr id="9" name="Straight Arrow Connector 8"/>
          <p:cNvCxnSpPr/>
          <p:nvPr/>
        </p:nvCxnSpPr>
        <p:spPr>
          <a:xfrm flipH="1" flipV="1">
            <a:off x="6508380" y="1290920"/>
            <a:ext cx="613182" cy="32488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787614" y="5056094"/>
            <a:ext cx="1775012" cy="3334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453666" y="6356350"/>
            <a:ext cx="1333948"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5614" y="6356350"/>
            <a:ext cx="1301675" cy="3612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385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lstStyle/>
          <a:p>
            <a:pPr algn="ctr"/>
            <a:r>
              <a:rPr lang="en-US" b="1" dirty="0" smtClean="0">
                <a:latin typeface="Georgia" panose="02040502050405020303" pitchFamily="18" charset="0"/>
              </a:rPr>
              <a:t>Mail, Contacts, Calendars</a:t>
            </a:r>
            <a:endParaRPr lang="en-US" b="1" dirty="0">
              <a:latin typeface="Georgia" panose="02040502050405020303" pitchFamily="18" charset="0"/>
            </a:endParaRPr>
          </a:p>
        </p:txBody>
      </p:sp>
      <p:sp>
        <p:nvSpPr>
          <p:cNvPr id="4" name="Content Placeholder 3"/>
          <p:cNvSpPr>
            <a:spLocks noGrp="1"/>
          </p:cNvSpPr>
          <p:nvPr>
            <p:ph idx="1"/>
          </p:nvPr>
        </p:nvSpPr>
        <p:spPr>
          <a:xfrm>
            <a:off x="838200" y="1151068"/>
            <a:ext cx="10515600" cy="5464885"/>
          </a:xfrm>
        </p:spPr>
        <p:txBody>
          <a:bodyPr>
            <a:normAutofit/>
          </a:bodyPr>
          <a:lstStyle/>
          <a:p>
            <a:r>
              <a:rPr lang="en-US" dirty="0" smtClean="0"/>
              <a:t>Scroll </a:t>
            </a:r>
            <a:r>
              <a:rPr lang="en-US" dirty="0"/>
              <a:t>down to the Contacts section </a:t>
            </a:r>
            <a:r>
              <a:rPr lang="en-US" dirty="0" smtClean="0"/>
              <a:t>for </a:t>
            </a:r>
            <a:r>
              <a:rPr lang="en-US" dirty="0"/>
              <a:t>a new switch:</a:t>
            </a:r>
          </a:p>
          <a:p>
            <a:pPr lvl="1"/>
            <a:r>
              <a:rPr lang="en-US" dirty="0" smtClean="0"/>
              <a:t>“</a:t>
            </a:r>
            <a:r>
              <a:rPr lang="en-US" dirty="0"/>
              <a:t>Contacts Found in </a:t>
            </a:r>
            <a:r>
              <a:rPr lang="en-US" dirty="0" smtClean="0"/>
              <a:t>Mail” </a:t>
            </a:r>
            <a:endParaRPr lang="en-US" dirty="0"/>
          </a:p>
          <a:p>
            <a:pPr lvl="1"/>
            <a:r>
              <a:rPr lang="en-US" dirty="0"/>
              <a:t>This is </a:t>
            </a:r>
            <a:r>
              <a:rPr lang="en-US" b="1" dirty="0" smtClean="0"/>
              <a:t>ON</a:t>
            </a:r>
            <a:r>
              <a:rPr lang="en-US" dirty="0" smtClean="0"/>
              <a:t> </a:t>
            </a:r>
            <a:r>
              <a:rPr lang="en-US" dirty="0"/>
              <a:t>by </a:t>
            </a:r>
            <a:r>
              <a:rPr lang="en-US" dirty="0" smtClean="0"/>
              <a:t>default </a:t>
            </a:r>
          </a:p>
          <a:p>
            <a:pPr lvl="1"/>
            <a:r>
              <a:rPr lang="en-US" dirty="0" smtClean="0"/>
              <a:t>It </a:t>
            </a:r>
            <a:r>
              <a:rPr lang="en-US" dirty="0"/>
              <a:t>lets your iPhone </a:t>
            </a:r>
            <a:r>
              <a:rPr lang="en-US" u="sng" dirty="0">
                <a:hlinkClick r:id="rId2"/>
              </a:rPr>
              <a:t>scan your email</a:t>
            </a:r>
            <a:r>
              <a:rPr lang="en-US" dirty="0"/>
              <a:t> </a:t>
            </a:r>
          </a:p>
          <a:p>
            <a:pPr lvl="2"/>
            <a:r>
              <a:rPr lang="en-US" dirty="0"/>
              <a:t>(on the device, not sending it up to the cloud) </a:t>
            </a:r>
          </a:p>
          <a:p>
            <a:pPr lvl="1"/>
            <a:r>
              <a:rPr lang="en-US" dirty="0"/>
              <a:t>looking for contact information like phone numbers and email addresses. </a:t>
            </a:r>
          </a:p>
          <a:p>
            <a:r>
              <a:rPr lang="en-US" dirty="0"/>
              <a:t>That way, it can suggest:</a:t>
            </a:r>
          </a:p>
          <a:p>
            <a:pPr lvl="1"/>
            <a:r>
              <a:rPr lang="en-US" dirty="0" smtClean="0"/>
              <a:t>auto-complete </a:t>
            </a:r>
            <a:r>
              <a:rPr lang="en-US" dirty="0"/>
              <a:t>addresses in </a:t>
            </a:r>
            <a:r>
              <a:rPr lang="en-US" dirty="0" smtClean="0"/>
              <a:t>Mail </a:t>
            </a:r>
            <a:endParaRPr lang="en-US" dirty="0"/>
          </a:p>
          <a:p>
            <a:pPr lvl="1"/>
            <a:r>
              <a:rPr lang="en-US" dirty="0"/>
              <a:t>make an educated guess on the incoming-call screen as to who’s calling </a:t>
            </a:r>
            <a:r>
              <a:rPr lang="en-US" dirty="0" smtClean="0"/>
              <a:t>you </a:t>
            </a:r>
            <a:endParaRPr lang="en-US" dirty="0"/>
          </a:p>
          <a:p>
            <a:pPr lvl="1"/>
            <a:r>
              <a:rPr lang="en-US" dirty="0"/>
              <a:t>if that name and number aren’t in your Contacts list yet but are stashed in your email</a:t>
            </a:r>
            <a:r>
              <a:rPr lang="en-US" dirty="0" smtClean="0"/>
              <a:t>.</a:t>
            </a:r>
            <a:endParaRPr lang="en-US" dirty="0"/>
          </a:p>
          <a:p>
            <a:r>
              <a:rPr lang="en-US" dirty="0"/>
              <a:t>If you don’t want this to happen, turn this switch </a:t>
            </a:r>
            <a:r>
              <a:rPr lang="en-US" b="1" dirty="0" smtClean="0"/>
              <a:t>OFF</a:t>
            </a:r>
          </a:p>
          <a:p>
            <a:r>
              <a:rPr lang="en-US" i="1" dirty="0" smtClean="0">
                <a:effectLst>
                  <a:outerShdw blurRad="38100" dist="38100" dir="2700000" algn="tl">
                    <a:srgbClr val="000000">
                      <a:alpha val="43137"/>
                    </a:srgbClr>
                  </a:outerShdw>
                </a:effectLst>
              </a:rPr>
              <a:t>Another step in tying your contacts together.</a:t>
            </a:r>
          </a:p>
          <a:p>
            <a:endParaRPr lang="en-US" dirty="0"/>
          </a:p>
          <a:p>
            <a:endParaRPr lang="en-US" dirty="0"/>
          </a:p>
        </p:txBody>
      </p:sp>
      <p:sp>
        <p:nvSpPr>
          <p:cNvPr id="2" name="Slide Number Placeholder 1"/>
          <p:cNvSpPr>
            <a:spLocks noGrp="1"/>
          </p:cNvSpPr>
          <p:nvPr>
            <p:ph type="sldNum" sz="quarter" idx="12"/>
          </p:nvPr>
        </p:nvSpPr>
        <p:spPr/>
        <p:txBody>
          <a:bodyPr/>
          <a:lstStyle/>
          <a:p>
            <a:fld id="{59003788-508F-4F24-BE38-FAEF012A0198}" type="slidenum">
              <a:rPr lang="en-US" smtClean="0"/>
              <a:t>27</a:t>
            </a:fld>
            <a:endParaRPr lang="en-US" dirty="0"/>
          </a:p>
        </p:txBody>
      </p:sp>
    </p:spTree>
    <p:extLst>
      <p:ext uri="{BB962C8B-B14F-4D97-AF65-F5344CB8AC3E}">
        <p14:creationId xmlns:p14="http://schemas.microsoft.com/office/powerpoint/2010/main" val="1122166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003788-508F-4F24-BE38-FAEF012A0198}" type="slidenum">
              <a:rPr lang="en-US" smtClean="0"/>
              <a:t>28</a:t>
            </a:fld>
            <a:endParaRPr lang="en-US" dirty="0"/>
          </a:p>
        </p:txBody>
      </p:sp>
      <p:pic>
        <p:nvPicPr>
          <p:cNvPr id="3" name="Picture 2" descr="ios9 settings contacts"/>
          <p:cNvPicPr/>
          <p:nvPr/>
        </p:nvPicPr>
        <p:blipFill>
          <a:blip r:embed="rId2">
            <a:extLst>
              <a:ext uri="{28A0092B-C50C-407E-A947-70E740481C1C}">
                <a14:useLocalDpi xmlns:a14="http://schemas.microsoft.com/office/drawing/2010/main" val="0"/>
              </a:ext>
            </a:extLst>
          </a:blip>
          <a:srcRect/>
          <a:stretch>
            <a:fillRect/>
          </a:stretch>
        </p:blipFill>
        <p:spPr bwMode="auto">
          <a:xfrm>
            <a:off x="161365" y="0"/>
            <a:ext cx="4572000" cy="6721475"/>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4375" y="-68263"/>
            <a:ext cx="3857625" cy="6858000"/>
          </a:xfrm>
          <a:prstGeom prst="rect">
            <a:avLst/>
          </a:prstGeom>
        </p:spPr>
      </p:pic>
      <p:cxnSp>
        <p:nvCxnSpPr>
          <p:cNvPr id="6" name="Straight Arrow Connector 5"/>
          <p:cNvCxnSpPr/>
          <p:nvPr/>
        </p:nvCxnSpPr>
        <p:spPr>
          <a:xfrm flipH="1" flipV="1">
            <a:off x="4582763" y="3550026"/>
            <a:ext cx="3238046" cy="215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76022" y="3202207"/>
            <a:ext cx="2958353" cy="369332"/>
          </a:xfrm>
          <a:prstGeom prst="rect">
            <a:avLst/>
          </a:prstGeom>
          <a:noFill/>
        </p:spPr>
        <p:txBody>
          <a:bodyPr wrap="square" rtlCol="0">
            <a:spAutoFit/>
          </a:bodyPr>
          <a:lstStyle/>
          <a:p>
            <a:pPr algn="ctr"/>
            <a:r>
              <a:rPr lang="en-US" dirty="0" smtClean="0">
                <a:solidFill>
                  <a:srgbClr val="FF0000"/>
                </a:solidFill>
              </a:rPr>
              <a:t>In Both iPad &amp; iPhone</a:t>
            </a:r>
            <a:endParaRPr lang="en-US" dirty="0">
              <a:solidFill>
                <a:srgbClr val="FF0000"/>
              </a:solidFill>
            </a:endParaRPr>
          </a:p>
        </p:txBody>
      </p:sp>
      <p:cxnSp>
        <p:nvCxnSpPr>
          <p:cNvPr id="13" name="Straight Arrow Connector 12"/>
          <p:cNvCxnSpPr/>
          <p:nvPr/>
        </p:nvCxnSpPr>
        <p:spPr>
          <a:xfrm>
            <a:off x="6024282" y="5776856"/>
            <a:ext cx="2485017" cy="10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76022" y="5418283"/>
            <a:ext cx="2563122" cy="369332"/>
          </a:xfrm>
          <a:prstGeom prst="rect">
            <a:avLst/>
          </a:prstGeom>
          <a:noFill/>
        </p:spPr>
        <p:txBody>
          <a:bodyPr wrap="square" rtlCol="0">
            <a:spAutoFit/>
          </a:bodyPr>
          <a:lstStyle/>
          <a:p>
            <a:pPr algn="ctr"/>
            <a:r>
              <a:rPr lang="en-US" dirty="0" smtClean="0">
                <a:solidFill>
                  <a:srgbClr val="FF0000"/>
                </a:solidFill>
              </a:rPr>
              <a:t>iPhones Only</a:t>
            </a:r>
            <a:endParaRPr lang="en-US" dirty="0">
              <a:solidFill>
                <a:srgbClr val="FF0000"/>
              </a:solidFill>
            </a:endParaRPr>
          </a:p>
        </p:txBody>
      </p:sp>
      <p:sp>
        <p:nvSpPr>
          <p:cNvPr id="16" name="Oval 15"/>
          <p:cNvSpPr/>
          <p:nvPr/>
        </p:nvSpPr>
        <p:spPr>
          <a:xfrm>
            <a:off x="161365" y="796066"/>
            <a:ext cx="1333948" cy="2474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8334375" y="1906940"/>
            <a:ext cx="1196900" cy="2931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087427" y="5787615"/>
            <a:ext cx="2000923" cy="369332"/>
          </a:xfrm>
          <a:prstGeom prst="rect">
            <a:avLst/>
          </a:prstGeom>
          <a:noFill/>
        </p:spPr>
        <p:txBody>
          <a:bodyPr wrap="square" rtlCol="0">
            <a:spAutoFit/>
          </a:bodyPr>
          <a:lstStyle/>
          <a:p>
            <a:r>
              <a:rPr lang="en-US" b="1" dirty="0" smtClean="0"/>
              <a:t>ON</a:t>
            </a:r>
            <a:r>
              <a:rPr lang="en-US" dirty="0" smtClean="0"/>
              <a:t> by Default</a:t>
            </a:r>
            <a:endParaRPr lang="en-US" dirty="0"/>
          </a:p>
        </p:txBody>
      </p:sp>
      <p:sp>
        <p:nvSpPr>
          <p:cNvPr id="19" name="TextBox 18"/>
          <p:cNvSpPr txBox="1"/>
          <p:nvPr/>
        </p:nvSpPr>
        <p:spPr>
          <a:xfrm>
            <a:off x="5361763" y="3496235"/>
            <a:ext cx="2315696" cy="369332"/>
          </a:xfrm>
          <a:prstGeom prst="rect">
            <a:avLst/>
          </a:prstGeom>
          <a:noFill/>
        </p:spPr>
        <p:txBody>
          <a:bodyPr wrap="square" rtlCol="0">
            <a:spAutoFit/>
          </a:bodyPr>
          <a:lstStyle/>
          <a:p>
            <a:r>
              <a:rPr lang="en-US" b="1" dirty="0" smtClean="0"/>
              <a:t>ON</a:t>
            </a:r>
            <a:r>
              <a:rPr lang="en-US" dirty="0" smtClean="0"/>
              <a:t> by Default</a:t>
            </a:r>
            <a:endParaRPr lang="en-US" dirty="0"/>
          </a:p>
        </p:txBody>
      </p:sp>
      <p:sp>
        <p:nvSpPr>
          <p:cNvPr id="21" name="TextBox 20"/>
          <p:cNvSpPr txBox="1"/>
          <p:nvPr/>
        </p:nvSpPr>
        <p:spPr>
          <a:xfrm>
            <a:off x="4810072" y="1322922"/>
            <a:ext cx="301073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This lets the Mail </a:t>
            </a:r>
            <a:r>
              <a:rPr lang="en-US" dirty="0" smtClean="0"/>
              <a:t>app: </a:t>
            </a:r>
          </a:p>
          <a:p>
            <a:pPr marL="742950" lvl="1" indent="-285750">
              <a:buFont typeface="Arial" panose="020B0604020202020204" pitchFamily="34" charset="0"/>
              <a:buChar char="•"/>
            </a:pPr>
            <a:r>
              <a:rPr lang="en-US" dirty="0" smtClean="0"/>
              <a:t>sniff </a:t>
            </a:r>
            <a:r>
              <a:rPr lang="en-US" dirty="0"/>
              <a:t>out events mentioned in </a:t>
            </a:r>
            <a:r>
              <a:rPr lang="en-US" dirty="0" smtClean="0"/>
              <a:t>email</a:t>
            </a:r>
          </a:p>
          <a:p>
            <a:pPr marL="742950" lvl="1" indent="-285750">
              <a:buFont typeface="Arial" panose="020B0604020202020204" pitchFamily="34" charset="0"/>
              <a:buChar char="•"/>
            </a:pPr>
            <a:r>
              <a:rPr lang="en-US" dirty="0" smtClean="0"/>
              <a:t>offer </a:t>
            </a:r>
            <a:r>
              <a:rPr lang="en-US" dirty="0"/>
              <a:t>to add them to your </a:t>
            </a:r>
            <a:r>
              <a:rPr lang="en-US" dirty="0" smtClean="0"/>
              <a:t>calendar. </a:t>
            </a:r>
            <a:endParaRPr lang="en-US" dirty="0"/>
          </a:p>
        </p:txBody>
      </p:sp>
      <p:sp>
        <p:nvSpPr>
          <p:cNvPr id="22" name="Right Arrow 21"/>
          <p:cNvSpPr/>
          <p:nvPr/>
        </p:nvSpPr>
        <p:spPr>
          <a:xfrm>
            <a:off x="7615012" y="1811196"/>
            <a:ext cx="64265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3559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10600" cy="6858000"/>
          </a:xfrm>
          <a:prstGeom prst="rect">
            <a:avLst/>
          </a:prstGeom>
        </p:spPr>
      </p:pic>
      <p:sp>
        <p:nvSpPr>
          <p:cNvPr id="2" name="Title 1"/>
          <p:cNvSpPr>
            <a:spLocks noGrp="1"/>
          </p:cNvSpPr>
          <p:nvPr>
            <p:ph type="title"/>
          </p:nvPr>
        </p:nvSpPr>
        <p:spPr>
          <a:xfrm>
            <a:off x="4006326" y="2548320"/>
            <a:ext cx="3253292" cy="1325563"/>
          </a:xfrm>
        </p:spPr>
        <p:txBody>
          <a:bodyPr/>
          <a:lstStyle/>
          <a:p>
            <a:pPr algn="ctr"/>
            <a:r>
              <a:rPr lang="en-US" b="1" dirty="0" smtClean="0">
                <a:latin typeface="Georgia" panose="02040502050405020303" pitchFamily="18" charset="0"/>
              </a:rPr>
              <a:t>Notes</a:t>
            </a:r>
            <a:endParaRPr lang="en-US" dirty="0">
              <a:latin typeface="Georgia" panose="02040502050405020303" pitchFamily="18" charset="0"/>
            </a:endParaRPr>
          </a:p>
        </p:txBody>
      </p:sp>
      <p:sp>
        <p:nvSpPr>
          <p:cNvPr id="3" name="Content Placeholder 2"/>
          <p:cNvSpPr>
            <a:spLocks noGrp="1"/>
          </p:cNvSpPr>
          <p:nvPr>
            <p:ph idx="1"/>
          </p:nvPr>
        </p:nvSpPr>
        <p:spPr>
          <a:xfrm>
            <a:off x="3507889" y="3597591"/>
            <a:ext cx="5022925" cy="3018362"/>
          </a:xfrm>
        </p:spPr>
        <p:txBody>
          <a:bodyPr/>
          <a:lstStyle/>
          <a:p>
            <a:r>
              <a:rPr lang="en-US" dirty="0" smtClean="0"/>
              <a:t>New </a:t>
            </a:r>
            <a:r>
              <a:rPr lang="en-US" u="sng" dirty="0">
                <a:hlinkClick r:id="rId3"/>
              </a:rPr>
              <a:t>Notes</a:t>
            </a:r>
            <a:r>
              <a:rPr lang="en-US" dirty="0"/>
              <a:t> settings </a:t>
            </a:r>
            <a:r>
              <a:rPr lang="en-US" dirty="0" smtClean="0"/>
              <a:t>specify:</a:t>
            </a:r>
          </a:p>
          <a:p>
            <a:pPr lvl="1"/>
            <a:r>
              <a:rPr lang="en-US" dirty="0" smtClean="0"/>
              <a:t>Which </a:t>
            </a:r>
            <a:r>
              <a:rPr lang="en-US" dirty="0"/>
              <a:t>account Siri will use when you dictate a </a:t>
            </a:r>
            <a:r>
              <a:rPr lang="en-US" dirty="0" smtClean="0"/>
              <a:t>note, </a:t>
            </a:r>
            <a:endParaRPr lang="en-US" dirty="0"/>
          </a:p>
          <a:p>
            <a:pPr lvl="1"/>
            <a:r>
              <a:rPr lang="en-US" dirty="0"/>
              <a:t>W</a:t>
            </a:r>
            <a:r>
              <a:rPr lang="en-US" dirty="0" smtClean="0"/>
              <a:t>hich </a:t>
            </a:r>
            <a:r>
              <a:rPr lang="en-US" dirty="0"/>
              <a:t>field </a:t>
            </a:r>
            <a:r>
              <a:rPr lang="en-US" dirty="0" smtClean="0"/>
              <a:t>to </a:t>
            </a:r>
            <a:r>
              <a:rPr lang="en-US" dirty="0"/>
              <a:t>start new notes with by default: </a:t>
            </a:r>
            <a:endParaRPr lang="en-US" dirty="0" smtClean="0"/>
          </a:p>
          <a:p>
            <a:pPr lvl="2"/>
            <a:r>
              <a:rPr lang="en-US" dirty="0" smtClean="0"/>
              <a:t>Title</a:t>
            </a:r>
            <a:r>
              <a:rPr lang="en-US" dirty="0"/>
              <a:t>, Heading, or Body. </a:t>
            </a:r>
          </a:p>
          <a:p>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29</a:t>
            </a:fld>
            <a:endParaRPr lang="en-US" dirty="0"/>
          </a:p>
        </p:txBody>
      </p:sp>
      <p:sp>
        <p:nvSpPr>
          <p:cNvPr id="7" name="Rectangle 6"/>
          <p:cNvSpPr/>
          <p:nvPr/>
        </p:nvSpPr>
        <p:spPr>
          <a:xfrm>
            <a:off x="3507889" y="2548320"/>
            <a:ext cx="5022925" cy="38512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a:off x="8610600" y="1151068"/>
            <a:ext cx="350251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068696" y="847166"/>
            <a:ext cx="3123304" cy="646331"/>
          </a:xfrm>
          <a:prstGeom prst="rect">
            <a:avLst/>
          </a:prstGeom>
          <a:noFill/>
        </p:spPr>
        <p:txBody>
          <a:bodyPr wrap="square" rtlCol="0">
            <a:spAutoFit/>
          </a:bodyPr>
          <a:lstStyle/>
          <a:p>
            <a:pPr algn="ctr"/>
            <a:r>
              <a:rPr lang="en-US" dirty="0" smtClean="0"/>
              <a:t>Tap here and see next Slide for results.</a:t>
            </a:r>
            <a:endParaRPr lang="en-US" dirty="0"/>
          </a:p>
        </p:txBody>
      </p:sp>
    </p:spTree>
    <p:extLst>
      <p:ext uri="{BB962C8B-B14F-4D97-AF65-F5344CB8AC3E}">
        <p14:creationId xmlns:p14="http://schemas.microsoft.com/office/powerpoint/2010/main" val="255490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The Good and the Bad</a:t>
            </a:r>
            <a:endParaRPr lang="en-US" b="1" dirty="0">
              <a:latin typeface="Georgia" panose="02040502050405020303" pitchFamily="18" charset="0"/>
            </a:endParaRPr>
          </a:p>
        </p:txBody>
      </p:sp>
      <p:sp>
        <p:nvSpPr>
          <p:cNvPr id="3" name="Content Placeholder 2"/>
          <p:cNvSpPr>
            <a:spLocks noGrp="1"/>
          </p:cNvSpPr>
          <p:nvPr>
            <p:ph idx="1"/>
          </p:nvPr>
        </p:nvSpPr>
        <p:spPr>
          <a:xfrm>
            <a:off x="838200" y="1366221"/>
            <a:ext cx="10515600" cy="5355254"/>
          </a:xfrm>
        </p:spPr>
        <p:txBody>
          <a:bodyPr>
            <a:normAutofit/>
          </a:bodyPr>
          <a:lstStyle/>
          <a:p>
            <a:r>
              <a:rPr lang="en-US" sz="3600" b="1" dirty="0"/>
              <a:t>Pros</a:t>
            </a:r>
          </a:p>
          <a:p>
            <a:pPr lvl="0"/>
            <a:r>
              <a:rPr lang="en-US" dirty="0"/>
              <a:t>Lots of small, thoughtful design changes</a:t>
            </a:r>
          </a:p>
          <a:p>
            <a:pPr lvl="0"/>
            <a:r>
              <a:rPr lang="en-US" dirty="0"/>
              <a:t>Siri is more </a:t>
            </a:r>
            <a:r>
              <a:rPr lang="en-US" dirty="0" smtClean="0"/>
              <a:t>proactive</a:t>
            </a:r>
            <a:r>
              <a:rPr lang="en-US" dirty="0"/>
              <a:t> </a:t>
            </a:r>
            <a:endParaRPr lang="en-US" dirty="0" smtClean="0"/>
          </a:p>
          <a:p>
            <a:pPr lvl="0"/>
            <a:r>
              <a:rPr lang="en-US" dirty="0" smtClean="0"/>
              <a:t>Spotlight </a:t>
            </a:r>
            <a:r>
              <a:rPr lang="en-US" dirty="0"/>
              <a:t>search is deeper</a:t>
            </a:r>
          </a:p>
          <a:p>
            <a:pPr lvl="0"/>
            <a:r>
              <a:rPr lang="en-US" dirty="0" smtClean="0"/>
              <a:t>New </a:t>
            </a:r>
            <a:r>
              <a:rPr lang="en-US" dirty="0"/>
              <a:t>multitasking features for the iPad</a:t>
            </a:r>
          </a:p>
          <a:p>
            <a:r>
              <a:rPr lang="en-US" sz="3600" b="1" dirty="0"/>
              <a:t>Cons</a:t>
            </a:r>
          </a:p>
          <a:p>
            <a:pPr lvl="0"/>
            <a:r>
              <a:rPr lang="en-US" dirty="0"/>
              <a:t>Transit directions in Maps don't work everywhere</a:t>
            </a:r>
          </a:p>
          <a:p>
            <a:pPr lvl="0"/>
            <a:r>
              <a:rPr lang="en-US" dirty="0"/>
              <a:t>Apple News feels like a work in progress</a:t>
            </a:r>
          </a:p>
          <a:p>
            <a:pPr lvl="0"/>
            <a:r>
              <a:rPr lang="en-US" dirty="0"/>
              <a:t>No low-power mode for iPods, iPads</a:t>
            </a:r>
          </a:p>
          <a:p>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3</a:t>
            </a:fld>
            <a:endParaRPr lang="en-US" dirty="0"/>
          </a:p>
        </p:txBody>
      </p:sp>
    </p:spTree>
    <p:extLst>
      <p:ext uri="{BB962C8B-B14F-4D97-AF65-F5344CB8AC3E}">
        <p14:creationId xmlns:p14="http://schemas.microsoft.com/office/powerpoint/2010/main" val="1432901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003788-508F-4F24-BE38-FAEF012A0198}" type="slidenum">
              <a:rPr lang="en-US" smtClean="0"/>
              <a:t>30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03"/>
            <a:ext cx="9144000" cy="6858000"/>
          </a:xfrm>
          <a:prstGeom prst="rect">
            <a:avLst/>
          </a:prstGeom>
        </p:spPr>
      </p:pic>
      <p:sp>
        <p:nvSpPr>
          <p:cNvPr id="7" name="Oval 6"/>
          <p:cNvSpPr/>
          <p:nvPr/>
        </p:nvSpPr>
        <p:spPr>
          <a:xfrm>
            <a:off x="5271247" y="161366"/>
            <a:ext cx="2043953" cy="3872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012602" y="4496696"/>
            <a:ext cx="4453666" cy="1200329"/>
          </a:xfrm>
          <a:prstGeom prst="rect">
            <a:avLst/>
          </a:prstGeom>
          <a:noFill/>
        </p:spPr>
        <p:txBody>
          <a:bodyPr wrap="square" rtlCol="0">
            <a:spAutoFit/>
          </a:bodyPr>
          <a:lstStyle/>
          <a:p>
            <a:pPr algn="ctr"/>
            <a:r>
              <a:rPr lang="en-US" dirty="0" smtClean="0"/>
              <a:t>Use SIRI to takes NOTES, where do you want the notes to be attached.</a:t>
            </a:r>
          </a:p>
          <a:p>
            <a:pPr algn="ctr"/>
            <a:endParaRPr lang="en-US" dirty="0" smtClean="0"/>
          </a:p>
          <a:p>
            <a:pPr algn="ctr"/>
            <a:r>
              <a:rPr lang="en-US" dirty="0" smtClean="0"/>
              <a:t>You ‘Tap’ to</a:t>
            </a:r>
            <a:r>
              <a:rPr lang="en-US" b="1" dirty="0" smtClean="0"/>
              <a:t> set </a:t>
            </a:r>
            <a:r>
              <a:rPr lang="en-US" dirty="0" smtClean="0"/>
              <a:t>the check mark.</a:t>
            </a:r>
            <a:endParaRPr lang="en-US" dirty="0"/>
          </a:p>
        </p:txBody>
      </p:sp>
      <p:sp>
        <p:nvSpPr>
          <p:cNvPr id="9" name="Rectangle 8"/>
          <p:cNvSpPr/>
          <p:nvPr/>
        </p:nvSpPr>
        <p:spPr>
          <a:xfrm>
            <a:off x="3915784" y="4475181"/>
            <a:ext cx="4694816" cy="12909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Elbow Connector 12"/>
          <p:cNvCxnSpPr/>
          <p:nvPr/>
        </p:nvCxnSpPr>
        <p:spPr>
          <a:xfrm rot="5400000" flipH="1" flipV="1">
            <a:off x="7462408" y="4232576"/>
            <a:ext cx="1620448" cy="968187"/>
          </a:xfrm>
          <a:prstGeom prst="bentConnector3">
            <a:avLst>
              <a:gd name="adj1" fmla="val -454"/>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86060" y="860611"/>
            <a:ext cx="1753496" cy="5163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0421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How to use multi-touch gestures</a:t>
            </a:r>
            <a:br>
              <a:rPr lang="en-US" b="1" dirty="0" smtClean="0">
                <a:latin typeface="Georgia" panose="02040502050405020303" pitchFamily="18" charset="0"/>
              </a:rPr>
            </a:br>
            <a:r>
              <a:rPr lang="en-US" b="1" dirty="0" smtClean="0">
                <a:latin typeface="Georgia" panose="02040502050405020303" pitchFamily="18" charset="0"/>
              </a:rPr>
              <a:t>Multitasking</a:t>
            </a:r>
            <a:endParaRPr lang="en-US" b="1" dirty="0">
              <a:latin typeface="Georgia" panose="02040502050405020303" pitchFamily="18" charset="0"/>
            </a:endParaRPr>
          </a:p>
        </p:txBody>
      </p:sp>
      <p:sp>
        <p:nvSpPr>
          <p:cNvPr id="3" name="Content Placeholder 2"/>
          <p:cNvSpPr>
            <a:spLocks noGrp="1"/>
          </p:cNvSpPr>
          <p:nvPr>
            <p:ph idx="1"/>
          </p:nvPr>
        </p:nvSpPr>
        <p:spPr/>
        <p:txBody>
          <a:bodyPr/>
          <a:lstStyle/>
          <a:p>
            <a:r>
              <a:rPr lang="en-US" sz="3200" dirty="0" smtClean="0"/>
              <a:t>Quickly perform routine tasks without relying on the bottom ‘Home button’. </a:t>
            </a:r>
          </a:p>
          <a:p>
            <a:r>
              <a:rPr lang="en-US" sz="3200" dirty="0" smtClean="0"/>
              <a:t>To activate:  Settings -&gt; General&gt;  Gestures </a:t>
            </a:r>
            <a:r>
              <a:rPr lang="en-US" sz="3200" b="1" dirty="0" smtClean="0"/>
              <a:t>ON/OFF</a:t>
            </a:r>
            <a:r>
              <a:rPr lang="en-US" sz="3200" dirty="0" smtClean="0"/>
              <a:t> switch.</a:t>
            </a:r>
          </a:p>
          <a:p>
            <a:pPr marL="514350" indent="-514350">
              <a:buFont typeface="+mj-lt"/>
              <a:buAutoNum type="arabicPeriod"/>
            </a:pPr>
            <a:r>
              <a:rPr lang="en-US" sz="3600" b="1" dirty="0" smtClean="0"/>
              <a:t>Pinch to the Home Screen</a:t>
            </a:r>
            <a:r>
              <a:rPr lang="en-US" sz="3600" dirty="0" smtClean="0"/>
              <a:t> –instead of pressing the home button to access the home screen from within any app: </a:t>
            </a:r>
          </a:p>
          <a:p>
            <a:pPr marL="0" indent="0">
              <a:buNone/>
            </a:pPr>
            <a:r>
              <a:rPr lang="en-US" sz="3600" dirty="0" smtClean="0"/>
              <a:t>	A. Place 4 or 5 fingers spread out on the screen, and pinch together.</a:t>
            </a:r>
            <a:endParaRPr lang="en-US" sz="3600" dirty="0"/>
          </a:p>
        </p:txBody>
      </p:sp>
      <p:sp>
        <p:nvSpPr>
          <p:cNvPr id="4" name="Slide Number Placeholder 3"/>
          <p:cNvSpPr>
            <a:spLocks noGrp="1"/>
          </p:cNvSpPr>
          <p:nvPr>
            <p:ph type="sldNum" sz="quarter" idx="12"/>
          </p:nvPr>
        </p:nvSpPr>
        <p:spPr/>
        <p:txBody>
          <a:bodyPr/>
          <a:lstStyle/>
          <a:p>
            <a:fld id="{59003788-508F-4F24-BE38-FAEF012A0198}" type="slidenum">
              <a:rPr lang="en-US" smtClean="0"/>
              <a:t>31</a:t>
            </a:fld>
            <a:endParaRPr lang="en-US" dirty="0"/>
          </a:p>
        </p:txBody>
      </p:sp>
    </p:spTree>
    <p:extLst>
      <p:ext uri="{BB962C8B-B14F-4D97-AF65-F5344CB8AC3E}">
        <p14:creationId xmlns:p14="http://schemas.microsoft.com/office/powerpoint/2010/main" val="610384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latin typeface="Georgia" panose="02040502050405020303" pitchFamily="18" charset="0"/>
              </a:rPr>
              <a:t>Multitasking</a:t>
            </a:r>
            <a:endParaRPr lang="en-US" b="1"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59003788-508F-4F24-BE38-FAEF012A0198}" type="slidenum">
              <a:rPr lang="en-US" smtClean="0"/>
              <a:t>32</a:t>
            </a:fld>
            <a:endParaRPr lang="en-US" dirty="0"/>
          </a:p>
        </p:txBody>
      </p:sp>
      <p:sp>
        <p:nvSpPr>
          <p:cNvPr id="6" name="Content Placeholder 5"/>
          <p:cNvSpPr>
            <a:spLocks noGrp="1"/>
          </p:cNvSpPr>
          <p:nvPr>
            <p:ph idx="1"/>
          </p:nvPr>
        </p:nvSpPr>
        <p:spPr>
          <a:xfrm>
            <a:off x="838200" y="1269402"/>
            <a:ext cx="10515600" cy="5588598"/>
          </a:xfrm>
        </p:spPr>
        <p:txBody>
          <a:bodyPr>
            <a:normAutofit/>
          </a:bodyPr>
          <a:lstStyle/>
          <a:p>
            <a:pPr marL="0" indent="0">
              <a:buNone/>
            </a:pPr>
            <a:r>
              <a:rPr lang="en-US" b="1" dirty="0" smtClean="0"/>
              <a:t>2. Swipe Up to Multitasking </a:t>
            </a:r>
            <a:r>
              <a:rPr lang="en-US" dirty="0" smtClean="0"/>
              <a:t>–Use instead of pressing the home button twice. </a:t>
            </a:r>
          </a:p>
          <a:p>
            <a:pPr marL="0" indent="0">
              <a:buNone/>
            </a:pPr>
            <a:r>
              <a:rPr lang="en-US" dirty="0"/>
              <a:t>	</a:t>
            </a:r>
            <a:r>
              <a:rPr lang="en-US" dirty="0" smtClean="0"/>
              <a:t>A. </a:t>
            </a:r>
            <a:r>
              <a:rPr lang="en-US" sz="2400" dirty="0" smtClean="0"/>
              <a:t>Place 4 or 5 fingers spread out on the screen, and move your hand 	upward.</a:t>
            </a:r>
          </a:p>
          <a:p>
            <a:pPr marL="0" indent="0">
              <a:buNone/>
            </a:pPr>
            <a:r>
              <a:rPr lang="en-US" b="1" dirty="0" smtClean="0"/>
              <a:t>3. Swipe Left or Right Between Apps</a:t>
            </a:r>
            <a:r>
              <a:rPr lang="en-US" dirty="0" smtClean="0"/>
              <a:t> –This allows quick movement between applications that are currently running. </a:t>
            </a:r>
          </a:p>
          <a:p>
            <a:pPr marL="0" indent="0">
              <a:buNone/>
            </a:pPr>
            <a:r>
              <a:rPr lang="en-US" dirty="0"/>
              <a:t>	</a:t>
            </a:r>
            <a:r>
              <a:rPr lang="en-US" dirty="0" smtClean="0"/>
              <a:t>A. With App running, place 4 or 5 fingers spread out on the 	screen, </a:t>
            </a:r>
          </a:p>
          <a:p>
            <a:pPr marL="0" indent="0">
              <a:buNone/>
            </a:pPr>
            <a:r>
              <a:rPr lang="en-US" dirty="0"/>
              <a:t>	</a:t>
            </a:r>
            <a:r>
              <a:rPr lang="en-US" dirty="0" smtClean="0"/>
              <a:t>B. Move your hand to the left to switch to the last opened App.</a:t>
            </a:r>
          </a:p>
          <a:p>
            <a:pPr marL="0" indent="0">
              <a:buNone/>
            </a:pPr>
            <a:r>
              <a:rPr lang="en-US" dirty="0"/>
              <a:t>	</a:t>
            </a:r>
            <a:r>
              <a:rPr lang="en-US" dirty="0" smtClean="0"/>
              <a:t>C. With the same motion, move your hand back to the right to 	switch back 	to the previous App.</a:t>
            </a:r>
          </a:p>
          <a:p>
            <a:pPr marL="0" indent="0">
              <a:buNone/>
            </a:pPr>
            <a:r>
              <a:rPr lang="en-US" sz="2400" b="1" dirty="0" smtClean="0"/>
              <a:t>NOTE: The key is 4 or 5 Fingers</a:t>
            </a:r>
            <a:endParaRPr lang="en-US" sz="2400" b="1" dirty="0"/>
          </a:p>
        </p:txBody>
      </p:sp>
    </p:spTree>
    <p:extLst>
      <p:ext uri="{BB962C8B-B14F-4D97-AF65-F5344CB8AC3E}">
        <p14:creationId xmlns:p14="http://schemas.microsoft.com/office/powerpoint/2010/main" val="3328998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003788-508F-4F24-BE38-FAEF012A0198}" type="slidenum">
              <a:rPr lang="en-US" smtClean="0"/>
              <a:t>33</a:t>
            </a:fld>
            <a:endParaRPr lang="en-US" dirty="0"/>
          </a:p>
        </p:txBody>
      </p:sp>
      <p:pic>
        <p:nvPicPr>
          <p:cNvPr id="5" name="Picture 2" descr="iCloud Driv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30163"/>
            <a:ext cx="7820412" cy="680375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97436" y="1460810"/>
            <a:ext cx="3802565" cy="2862322"/>
          </a:xfrm>
          <a:prstGeom prst="rect">
            <a:avLst/>
          </a:prstGeom>
          <a:noFill/>
        </p:spPr>
        <p:txBody>
          <a:bodyPr wrap="square" rtlCol="0">
            <a:spAutoFit/>
          </a:bodyPr>
          <a:lstStyle/>
          <a:p>
            <a:r>
              <a:rPr lang="en-US" dirty="0" smtClean="0"/>
              <a:t>An </a:t>
            </a:r>
            <a:r>
              <a:rPr lang="en-US" dirty="0"/>
              <a:t>optional </a:t>
            </a:r>
            <a:r>
              <a:rPr lang="en-US" u="sng" dirty="0" smtClean="0"/>
              <a:t>“iCloud Drive” A</a:t>
            </a:r>
            <a:r>
              <a:rPr lang="en-US" dirty="0" smtClean="0"/>
              <a:t>pp </a:t>
            </a:r>
            <a:r>
              <a:rPr lang="en-US" dirty="0"/>
              <a:t>that can be installed through the </a:t>
            </a:r>
            <a:r>
              <a:rPr lang="en-US" dirty="0" smtClean="0"/>
              <a:t>“iCloud” </a:t>
            </a:r>
            <a:r>
              <a:rPr lang="en-US" dirty="0"/>
              <a:t>section of the Settings </a:t>
            </a:r>
            <a:r>
              <a:rPr lang="en-US" dirty="0" smtClean="0"/>
              <a:t>App</a:t>
            </a:r>
            <a:r>
              <a:rPr lang="en-US" dirty="0"/>
              <a:t>. </a:t>
            </a:r>
            <a:endParaRPr lang="en-US" dirty="0" smtClean="0"/>
          </a:p>
          <a:p>
            <a:endParaRPr lang="en-US" dirty="0" smtClean="0"/>
          </a:p>
          <a:p>
            <a:r>
              <a:rPr lang="en-US" dirty="0" smtClean="0"/>
              <a:t>The </a:t>
            </a:r>
            <a:r>
              <a:rPr lang="en-US" dirty="0"/>
              <a:t>iCloud Drive </a:t>
            </a:r>
            <a:r>
              <a:rPr lang="en-US" dirty="0" smtClean="0"/>
              <a:t>App </a:t>
            </a:r>
            <a:r>
              <a:rPr lang="en-US" dirty="0"/>
              <a:t>lets </a:t>
            </a:r>
            <a:r>
              <a:rPr lang="en-US" dirty="0" smtClean="0"/>
              <a:t>you:</a:t>
            </a:r>
          </a:p>
          <a:p>
            <a:r>
              <a:rPr lang="en-US" dirty="0"/>
              <a:t>	</a:t>
            </a:r>
            <a:r>
              <a:rPr lang="en-US" dirty="0" smtClean="0"/>
              <a:t> </a:t>
            </a:r>
            <a:r>
              <a:rPr lang="en-US" dirty="0"/>
              <a:t>see, </a:t>
            </a:r>
            <a:endParaRPr lang="en-US" dirty="0" smtClean="0"/>
          </a:p>
          <a:p>
            <a:r>
              <a:rPr lang="en-US" dirty="0"/>
              <a:t>	</a:t>
            </a:r>
            <a:r>
              <a:rPr lang="en-US" dirty="0" smtClean="0"/>
              <a:t>access</a:t>
            </a:r>
            <a:r>
              <a:rPr lang="en-US" dirty="0"/>
              <a:t>, </a:t>
            </a:r>
            <a:endParaRPr lang="en-US" dirty="0" smtClean="0"/>
          </a:p>
          <a:p>
            <a:r>
              <a:rPr lang="en-US" dirty="0"/>
              <a:t>	</a:t>
            </a:r>
            <a:r>
              <a:rPr lang="en-US" dirty="0" smtClean="0"/>
              <a:t>manage, </a:t>
            </a:r>
          </a:p>
          <a:p>
            <a:r>
              <a:rPr lang="en-US" dirty="0" smtClean="0"/>
              <a:t>all </a:t>
            </a:r>
            <a:r>
              <a:rPr lang="en-US" dirty="0"/>
              <a:t>of the files </a:t>
            </a:r>
            <a:r>
              <a:rPr lang="en-US" dirty="0" smtClean="0"/>
              <a:t>stored </a:t>
            </a:r>
            <a:r>
              <a:rPr lang="en-US" dirty="0"/>
              <a:t>within iCloud </a:t>
            </a:r>
            <a:r>
              <a:rPr lang="en-US" dirty="0" smtClean="0"/>
              <a:t>Drive</a:t>
            </a:r>
            <a:r>
              <a:rPr lang="en-US" dirty="0"/>
              <a:t>.</a:t>
            </a:r>
          </a:p>
        </p:txBody>
      </p:sp>
      <p:sp>
        <p:nvSpPr>
          <p:cNvPr id="7" name="TextBox 6"/>
          <p:cNvSpPr txBox="1"/>
          <p:nvPr/>
        </p:nvSpPr>
        <p:spPr>
          <a:xfrm>
            <a:off x="8453553" y="661042"/>
            <a:ext cx="3176239" cy="584775"/>
          </a:xfrm>
          <a:prstGeom prst="rect">
            <a:avLst/>
          </a:prstGeom>
          <a:noFill/>
        </p:spPr>
        <p:txBody>
          <a:bodyPr wrap="square" rtlCol="0">
            <a:spAutoFit/>
          </a:bodyPr>
          <a:lstStyle/>
          <a:p>
            <a:pPr algn="ctr"/>
            <a:r>
              <a:rPr lang="en-US" sz="3200" b="1" dirty="0">
                <a:latin typeface="Georgia" panose="02040502050405020303" pitchFamily="18" charset="0"/>
              </a:rPr>
              <a:t>iCloud Drive</a:t>
            </a:r>
          </a:p>
        </p:txBody>
      </p:sp>
      <p:sp>
        <p:nvSpPr>
          <p:cNvPr id="8" name="Oval 7"/>
          <p:cNvSpPr/>
          <p:nvPr/>
        </p:nvSpPr>
        <p:spPr>
          <a:xfrm>
            <a:off x="1940312" y="1248937"/>
            <a:ext cx="1070517" cy="1271239"/>
          </a:xfrm>
          <a:prstGeom prst="ellipse">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196146" y="446049"/>
            <a:ext cx="3691054" cy="43712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7905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6323"/>
            <a:ext cx="10515600" cy="1325563"/>
          </a:xfrm>
        </p:spPr>
        <p:txBody>
          <a:bodyPr/>
          <a:lstStyle/>
          <a:p>
            <a:pPr algn="ctr"/>
            <a:r>
              <a:rPr lang="en-US" b="1" dirty="0" smtClean="0">
                <a:latin typeface="Georgia" panose="02040502050405020303" pitchFamily="18" charset="0"/>
              </a:rPr>
              <a:t>News and Notes</a:t>
            </a:r>
            <a:endParaRPr lang="en-US" b="1" dirty="0">
              <a:latin typeface="Georgia" panose="02040502050405020303" pitchFamily="18" charset="0"/>
            </a:endParaRPr>
          </a:p>
        </p:txBody>
      </p:sp>
      <p:pic>
        <p:nvPicPr>
          <p:cNvPr id="8" name="Content Placeholder 7" descr="http://images.apple.com/dm/us/15/9847/i/apps_2.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 y="1117752"/>
            <a:ext cx="685800" cy="685800"/>
          </a:xfrm>
          <a:prstGeom prst="rect">
            <a:avLst/>
          </a:prstGeom>
          <a:noFill/>
          <a:ln>
            <a:noFill/>
          </a:ln>
        </p:spPr>
      </p:pic>
      <p:sp>
        <p:nvSpPr>
          <p:cNvPr id="4" name="Slide Number Placeholder 3"/>
          <p:cNvSpPr>
            <a:spLocks noGrp="1"/>
          </p:cNvSpPr>
          <p:nvPr>
            <p:ph type="sldNum" sz="quarter" idx="12"/>
          </p:nvPr>
        </p:nvSpPr>
        <p:spPr/>
        <p:txBody>
          <a:bodyPr/>
          <a:lstStyle/>
          <a:p>
            <a:fld id="{59003788-508F-4F24-BE38-FAEF012A0198}" type="slidenum">
              <a:rPr lang="en-US" smtClean="0"/>
              <a:t>34</a:t>
            </a:fld>
            <a:endParaRPr lang="en-US" dirty="0"/>
          </a:p>
        </p:txBody>
      </p:sp>
      <p:sp>
        <p:nvSpPr>
          <p:cNvPr id="9" name="TextBox 8"/>
          <p:cNvSpPr txBox="1"/>
          <p:nvPr/>
        </p:nvSpPr>
        <p:spPr>
          <a:xfrm>
            <a:off x="1974272" y="993251"/>
            <a:ext cx="9933709" cy="1477328"/>
          </a:xfrm>
          <a:prstGeom prst="rect">
            <a:avLst/>
          </a:prstGeom>
          <a:noFill/>
        </p:spPr>
        <p:txBody>
          <a:bodyPr wrap="square" rtlCol="0">
            <a:spAutoFit/>
          </a:bodyPr>
          <a:lstStyle/>
          <a:p>
            <a:r>
              <a:rPr lang="en-US" dirty="0">
                <a:latin typeface="Century Gothic" panose="020B0502020202020204" pitchFamily="34" charset="0"/>
              </a:rPr>
              <a:t>Start off by selecting a few topics and channels that interest you. </a:t>
            </a:r>
            <a:endParaRPr lang="en-US" dirty="0" smtClean="0">
              <a:latin typeface="Century Gothic" panose="020B0502020202020204" pitchFamily="34" charset="0"/>
            </a:endParaRPr>
          </a:p>
          <a:p>
            <a:r>
              <a:rPr lang="en-US" dirty="0" smtClean="0">
                <a:latin typeface="Century Gothic" panose="020B0502020202020204" pitchFamily="34" charset="0"/>
              </a:rPr>
              <a:t>Let ‘News’ </a:t>
            </a:r>
            <a:r>
              <a:rPr lang="en-US" dirty="0">
                <a:latin typeface="Century Gothic" panose="020B0502020202020204" pitchFamily="34" charset="0"/>
              </a:rPr>
              <a:t>know what you like, you’ll have access to a customized stream of </a:t>
            </a:r>
            <a:r>
              <a:rPr lang="en-US" dirty="0" smtClean="0">
                <a:latin typeface="Century Gothic" panose="020B0502020202020204" pitchFamily="34" charset="0"/>
              </a:rPr>
              <a:t>stories </a:t>
            </a:r>
            <a:r>
              <a:rPr lang="en-US" dirty="0">
                <a:latin typeface="Century Gothic" panose="020B0502020202020204" pitchFamily="34" charset="0"/>
              </a:rPr>
              <a:t>from top news organizations and indie publications. </a:t>
            </a:r>
            <a:endParaRPr lang="en-US" dirty="0" smtClean="0">
              <a:latin typeface="Century Gothic" panose="020B0502020202020204" pitchFamily="34" charset="0"/>
            </a:endParaRPr>
          </a:p>
          <a:p>
            <a:endParaRPr lang="en-US" dirty="0" smtClean="0">
              <a:latin typeface="Century Gothic" panose="020B0502020202020204" pitchFamily="34" charset="0"/>
            </a:endParaRPr>
          </a:p>
          <a:p>
            <a:r>
              <a:rPr lang="en-US" dirty="0" smtClean="0">
                <a:latin typeface="Century Gothic" panose="020B0502020202020204" pitchFamily="34" charset="0"/>
              </a:rPr>
              <a:t>Note: </a:t>
            </a:r>
            <a:r>
              <a:rPr lang="en-US" dirty="0">
                <a:latin typeface="Century Gothic" panose="020B0502020202020204" pitchFamily="34" charset="0"/>
              </a:rPr>
              <a:t>Indie pub = A </a:t>
            </a:r>
            <a:r>
              <a:rPr lang="en-US" dirty="0" smtClean="0">
                <a:latin typeface="Century Gothic" panose="020B0502020202020204" pitchFamily="34" charset="0"/>
              </a:rPr>
              <a:t>publisher </a:t>
            </a:r>
            <a:r>
              <a:rPr lang="en-US" dirty="0">
                <a:latin typeface="Century Gothic" panose="020B0502020202020204" pitchFamily="34" charset="0"/>
              </a:rPr>
              <a:t>with annual sales below a certain level.</a:t>
            </a:r>
          </a:p>
        </p:txBody>
      </p:sp>
      <p:sp>
        <p:nvSpPr>
          <p:cNvPr id="10" name="TextBox 9"/>
          <p:cNvSpPr txBox="1"/>
          <p:nvPr/>
        </p:nvSpPr>
        <p:spPr>
          <a:xfrm>
            <a:off x="330777" y="1788887"/>
            <a:ext cx="1650423" cy="369332"/>
          </a:xfrm>
          <a:prstGeom prst="rect">
            <a:avLst/>
          </a:prstGeom>
          <a:noFill/>
        </p:spPr>
        <p:txBody>
          <a:bodyPr wrap="square" rtlCol="0">
            <a:spAutoFit/>
          </a:bodyPr>
          <a:lstStyle/>
          <a:p>
            <a:r>
              <a:rPr lang="en-US" dirty="0" smtClean="0">
                <a:latin typeface="Century Gothic" panose="020B0502020202020204" pitchFamily="34" charset="0"/>
              </a:rPr>
              <a:t>News App.</a:t>
            </a:r>
            <a:endParaRPr lang="en-US" dirty="0">
              <a:latin typeface="Century Gothic" panose="020B0502020202020204" pitchFamily="34" charset="0"/>
            </a:endParaRPr>
          </a:p>
        </p:txBody>
      </p:sp>
      <p:pic>
        <p:nvPicPr>
          <p:cNvPr id="11" name="Picture 10" descr="http://images.apple.com/dm/us/15/9847/i/apps_3.png"/>
          <p:cNvPicPr/>
          <p:nvPr/>
        </p:nvPicPr>
        <p:blipFill>
          <a:blip r:embed="rId3">
            <a:extLst>
              <a:ext uri="{28A0092B-C50C-407E-A947-70E740481C1C}">
                <a14:useLocalDpi xmlns:a14="http://schemas.microsoft.com/office/drawing/2010/main" val="0"/>
              </a:ext>
            </a:extLst>
          </a:blip>
          <a:srcRect/>
          <a:stretch>
            <a:fillRect/>
          </a:stretch>
        </p:blipFill>
        <p:spPr bwMode="auto">
          <a:xfrm>
            <a:off x="594880" y="3480956"/>
            <a:ext cx="685800" cy="685800"/>
          </a:xfrm>
          <a:prstGeom prst="rect">
            <a:avLst/>
          </a:prstGeom>
          <a:noFill/>
          <a:ln>
            <a:noFill/>
          </a:ln>
        </p:spPr>
      </p:pic>
      <p:sp>
        <p:nvSpPr>
          <p:cNvPr id="12" name="TextBox 11"/>
          <p:cNvSpPr txBox="1"/>
          <p:nvPr/>
        </p:nvSpPr>
        <p:spPr>
          <a:xfrm>
            <a:off x="179243" y="4166757"/>
            <a:ext cx="1546514" cy="369332"/>
          </a:xfrm>
          <a:prstGeom prst="rect">
            <a:avLst/>
          </a:prstGeom>
          <a:noFill/>
        </p:spPr>
        <p:txBody>
          <a:bodyPr wrap="square" rtlCol="0">
            <a:spAutoFit/>
          </a:bodyPr>
          <a:lstStyle/>
          <a:p>
            <a:r>
              <a:rPr lang="en-US" dirty="0" smtClean="0">
                <a:latin typeface="Century Gothic" panose="020B0502020202020204" pitchFamily="34" charset="0"/>
              </a:rPr>
              <a:t>Notes App.</a:t>
            </a:r>
            <a:endParaRPr lang="en-US" dirty="0">
              <a:latin typeface="Century Gothic" panose="020B0502020202020204" pitchFamily="34" charset="0"/>
            </a:endParaRPr>
          </a:p>
        </p:txBody>
      </p:sp>
      <p:sp>
        <p:nvSpPr>
          <p:cNvPr id="13" name="TextBox 12"/>
          <p:cNvSpPr txBox="1"/>
          <p:nvPr/>
        </p:nvSpPr>
        <p:spPr>
          <a:xfrm>
            <a:off x="2141394" y="2849397"/>
            <a:ext cx="8427027" cy="3693319"/>
          </a:xfrm>
          <a:prstGeom prst="rect">
            <a:avLst/>
          </a:prstGeom>
          <a:noFill/>
        </p:spPr>
        <p:txBody>
          <a:bodyPr wrap="square" rtlCol="0">
            <a:spAutoFit/>
          </a:bodyPr>
          <a:lstStyle/>
          <a:p>
            <a:r>
              <a:rPr lang="en-US" dirty="0">
                <a:latin typeface="Century Gothic" panose="020B0502020202020204" pitchFamily="34" charset="0"/>
              </a:rPr>
              <a:t>Now you can </a:t>
            </a:r>
            <a:r>
              <a:rPr lang="en-US" dirty="0" smtClean="0">
                <a:latin typeface="Century Gothic" panose="020B0502020202020204" pitchFamily="34" charset="0"/>
              </a:rPr>
              <a:t>add:</a:t>
            </a:r>
          </a:p>
          <a:p>
            <a:r>
              <a:rPr lang="en-US" dirty="0" smtClean="0">
                <a:latin typeface="Century Gothic" panose="020B0502020202020204" pitchFamily="34" charset="0"/>
              </a:rPr>
              <a:t>	photos</a:t>
            </a:r>
            <a:r>
              <a:rPr lang="en-US" dirty="0">
                <a:latin typeface="Century Gothic" panose="020B0502020202020204" pitchFamily="34" charset="0"/>
              </a:rPr>
              <a:t>, </a:t>
            </a:r>
            <a:endParaRPr lang="en-US" dirty="0" smtClean="0">
              <a:latin typeface="Century Gothic" panose="020B0502020202020204" pitchFamily="34" charset="0"/>
            </a:endParaRPr>
          </a:p>
          <a:p>
            <a:r>
              <a:rPr lang="en-US" dirty="0">
                <a:latin typeface="Century Gothic" panose="020B0502020202020204" pitchFamily="34" charset="0"/>
              </a:rPr>
              <a:t>	</a:t>
            </a:r>
            <a:r>
              <a:rPr lang="en-US" dirty="0" smtClean="0">
                <a:latin typeface="Century Gothic" panose="020B0502020202020204" pitchFamily="34" charset="0"/>
              </a:rPr>
              <a:t>maps</a:t>
            </a:r>
            <a:r>
              <a:rPr lang="en-US" dirty="0">
                <a:latin typeface="Century Gothic" panose="020B0502020202020204" pitchFamily="34" charset="0"/>
              </a:rPr>
              <a:t>, </a:t>
            </a:r>
            <a:endParaRPr lang="en-US" dirty="0" smtClean="0">
              <a:latin typeface="Century Gothic" panose="020B0502020202020204" pitchFamily="34" charset="0"/>
            </a:endParaRPr>
          </a:p>
          <a:p>
            <a:r>
              <a:rPr lang="en-US" dirty="0">
                <a:latin typeface="Century Gothic" panose="020B0502020202020204" pitchFamily="34" charset="0"/>
              </a:rPr>
              <a:t>	</a:t>
            </a:r>
            <a:r>
              <a:rPr lang="en-US" dirty="0" smtClean="0">
                <a:latin typeface="Century Gothic" panose="020B0502020202020204" pitchFamily="34" charset="0"/>
              </a:rPr>
              <a:t>web </a:t>
            </a:r>
            <a:r>
              <a:rPr lang="en-US" dirty="0">
                <a:latin typeface="Century Gothic" panose="020B0502020202020204" pitchFamily="34" charset="0"/>
              </a:rPr>
              <a:t>links, </a:t>
            </a:r>
            <a:r>
              <a:rPr lang="en-US" dirty="0" smtClean="0">
                <a:latin typeface="Century Gothic" panose="020B0502020202020204" pitchFamily="34" charset="0"/>
              </a:rPr>
              <a:t>etc.,</a:t>
            </a:r>
          </a:p>
          <a:p>
            <a:r>
              <a:rPr lang="en-US" dirty="0" smtClean="0">
                <a:latin typeface="Century Gothic" panose="020B0502020202020204" pitchFamily="34" charset="0"/>
              </a:rPr>
              <a:t>Directly </a:t>
            </a:r>
            <a:r>
              <a:rPr lang="en-US" dirty="0">
                <a:latin typeface="Century Gothic" panose="020B0502020202020204" pitchFamily="34" charset="0"/>
              </a:rPr>
              <a:t>to your notes. </a:t>
            </a:r>
            <a:endParaRPr lang="en-US" dirty="0" smtClean="0">
              <a:latin typeface="Century Gothic" panose="020B0502020202020204" pitchFamily="34" charset="0"/>
            </a:endParaRPr>
          </a:p>
          <a:p>
            <a:r>
              <a:rPr lang="en-US" dirty="0" smtClean="0">
                <a:latin typeface="Century Gothic" panose="020B0502020202020204" pitchFamily="34" charset="0"/>
              </a:rPr>
              <a:t>Turn </a:t>
            </a:r>
            <a:r>
              <a:rPr lang="en-US" dirty="0">
                <a:latin typeface="Century Gothic" panose="020B0502020202020204" pitchFamily="34" charset="0"/>
              </a:rPr>
              <a:t>a list into a checklist with a </a:t>
            </a:r>
            <a:r>
              <a:rPr lang="en-US" dirty="0" smtClean="0">
                <a:latin typeface="Century Gothic" panose="020B0502020202020204" pitchFamily="34" charset="0"/>
              </a:rPr>
              <a:t>‘tap’. </a:t>
            </a:r>
          </a:p>
          <a:p>
            <a:endParaRPr lang="en-US" dirty="0" smtClean="0">
              <a:latin typeface="Century Gothic" panose="020B0502020202020204" pitchFamily="34" charset="0"/>
            </a:endParaRPr>
          </a:p>
          <a:p>
            <a:r>
              <a:rPr lang="en-US" dirty="0" smtClean="0">
                <a:latin typeface="Century Gothic" panose="020B0502020202020204" pitchFamily="34" charset="0"/>
              </a:rPr>
              <a:t>Changes </a:t>
            </a:r>
            <a:r>
              <a:rPr lang="en-US" dirty="0">
                <a:latin typeface="Century Gothic" panose="020B0502020202020204" pitchFamily="34" charset="0"/>
              </a:rPr>
              <a:t>to your notes will be updated across all your devices and on iCloud.com. </a:t>
            </a:r>
            <a:endParaRPr lang="en-US" dirty="0" smtClean="0">
              <a:latin typeface="Century Gothic" panose="020B0502020202020204" pitchFamily="34" charset="0"/>
            </a:endParaRPr>
          </a:p>
          <a:p>
            <a:endParaRPr lang="en-US" dirty="0" smtClean="0">
              <a:latin typeface="Century Gothic" panose="020B0502020202020204" pitchFamily="34" charset="0"/>
            </a:endParaRPr>
          </a:p>
          <a:p>
            <a:r>
              <a:rPr lang="en-US" dirty="0">
                <a:latin typeface="Century Gothic" panose="020B0502020202020204" pitchFamily="34" charset="0"/>
              </a:rPr>
              <a:t>Now you can take a photo from within the Notes app. </a:t>
            </a:r>
            <a:endParaRPr lang="en-US" dirty="0" smtClean="0">
              <a:latin typeface="Century Gothic" panose="020B0502020202020204" pitchFamily="34" charset="0"/>
            </a:endParaRPr>
          </a:p>
          <a:p>
            <a:r>
              <a:rPr lang="en-US" dirty="0" smtClean="0">
                <a:latin typeface="Century Gothic" panose="020B0502020202020204" pitchFamily="34" charset="0"/>
              </a:rPr>
              <a:t>Or </a:t>
            </a:r>
            <a:r>
              <a:rPr lang="en-US" dirty="0">
                <a:latin typeface="Century Gothic" panose="020B0502020202020204" pitchFamily="34" charset="0"/>
              </a:rPr>
              <a:t>tap to access your photo library and add an existing photo or video to a note.</a:t>
            </a:r>
          </a:p>
        </p:txBody>
      </p:sp>
      <p:pic>
        <p:nvPicPr>
          <p:cNvPr id="2050" name="Picture 2" descr="http://images.apple.com/ios/whats-new/static/ios-whats-new/whats-new/apps/notes/customize/photo/icon_lar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158" y="5626866"/>
            <a:ext cx="846043" cy="638851"/>
          </a:xfrm>
          <a:prstGeom prst="rect">
            <a:avLst/>
          </a:prstGeom>
          <a:noFill/>
          <a:ln w="38100">
            <a:solidFill>
              <a:srgbClr val="FF0000"/>
            </a:solidFill>
          </a:ln>
        </p:spPr>
      </p:pic>
      <p:sp>
        <p:nvSpPr>
          <p:cNvPr id="14" name="Rectangle 13"/>
          <p:cNvSpPr/>
          <p:nvPr/>
        </p:nvSpPr>
        <p:spPr>
          <a:xfrm>
            <a:off x="179243" y="3325091"/>
            <a:ext cx="1389784" cy="14547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79244" y="904009"/>
            <a:ext cx="1546514" cy="14443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9843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5803" y="129208"/>
            <a:ext cx="4206240" cy="633845"/>
          </a:xfrm>
        </p:spPr>
        <p:txBody>
          <a:bodyPr>
            <a:normAutofit fontScale="90000"/>
          </a:bodyPr>
          <a:lstStyle/>
          <a:p>
            <a:pPr algn="ctr"/>
            <a:r>
              <a:rPr lang="en-US" b="1" dirty="0" smtClean="0">
                <a:latin typeface="Georgia" panose="02040502050405020303" pitchFamily="18" charset="0"/>
              </a:rPr>
              <a:t>New Notes</a:t>
            </a:r>
            <a:endParaRPr lang="en-US" b="1" dirty="0">
              <a:latin typeface="Georgia" panose="02040502050405020303"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886" y="-18066"/>
            <a:ext cx="3845787" cy="6836957"/>
          </a:xfrm>
          <a:ln>
            <a:solidFill>
              <a:srgbClr val="FF0000"/>
            </a:solidFill>
          </a:ln>
        </p:spPr>
      </p:pic>
      <p:sp>
        <p:nvSpPr>
          <p:cNvPr id="4" name="Slide Number Placeholder 3"/>
          <p:cNvSpPr>
            <a:spLocks noGrp="1"/>
          </p:cNvSpPr>
          <p:nvPr>
            <p:ph type="sldNum" sz="quarter" idx="12"/>
          </p:nvPr>
        </p:nvSpPr>
        <p:spPr/>
        <p:txBody>
          <a:bodyPr/>
          <a:lstStyle/>
          <a:p>
            <a:fld id="{59003788-508F-4F24-BE38-FAEF012A0198}" type="slidenum">
              <a:rPr lang="en-US" smtClean="0"/>
              <a:t>35</a:t>
            </a:fld>
            <a:endParaRPr lang="en-US" dirty="0"/>
          </a:p>
        </p:txBody>
      </p:sp>
      <p:sp>
        <p:nvSpPr>
          <p:cNvPr id="6" name="TextBox 5"/>
          <p:cNvSpPr txBox="1"/>
          <p:nvPr/>
        </p:nvSpPr>
        <p:spPr>
          <a:xfrm>
            <a:off x="4509656" y="550718"/>
            <a:ext cx="7519554" cy="2031325"/>
          </a:xfrm>
          <a:prstGeom prst="rect">
            <a:avLst/>
          </a:prstGeom>
          <a:noFill/>
        </p:spPr>
        <p:txBody>
          <a:bodyPr wrap="square" rtlCol="0">
            <a:spAutoFit/>
          </a:bodyPr>
          <a:lstStyle/>
          <a:p>
            <a:r>
              <a:rPr lang="en-US" b="1" dirty="0"/>
              <a:t>Turn lists into checklists.</a:t>
            </a:r>
          </a:p>
          <a:p>
            <a:r>
              <a:rPr lang="en-US" dirty="0"/>
              <a:t>Add bullets with a </a:t>
            </a:r>
            <a:r>
              <a:rPr lang="en-US" dirty="0" smtClean="0"/>
              <a:t>‘tap’ </a:t>
            </a:r>
            <a:r>
              <a:rPr lang="en-US" dirty="0"/>
              <a:t>to create checklists. </a:t>
            </a:r>
            <a:endParaRPr lang="en-US" dirty="0" smtClean="0"/>
          </a:p>
          <a:p>
            <a:r>
              <a:rPr lang="en-US" dirty="0" smtClean="0"/>
              <a:t>Make a:</a:t>
            </a:r>
          </a:p>
          <a:p>
            <a:r>
              <a:rPr lang="en-US" dirty="0"/>
              <a:t>	</a:t>
            </a:r>
            <a:r>
              <a:rPr lang="en-US" dirty="0" smtClean="0"/>
              <a:t>grocery </a:t>
            </a:r>
            <a:r>
              <a:rPr lang="en-US" dirty="0"/>
              <a:t>list, </a:t>
            </a:r>
            <a:endParaRPr lang="en-US" dirty="0" smtClean="0"/>
          </a:p>
          <a:p>
            <a:r>
              <a:rPr lang="en-US" dirty="0"/>
              <a:t>	</a:t>
            </a:r>
            <a:r>
              <a:rPr lang="en-US" dirty="0" smtClean="0"/>
              <a:t>wish </a:t>
            </a:r>
            <a:r>
              <a:rPr lang="en-US" dirty="0"/>
              <a:t>list, </a:t>
            </a:r>
            <a:endParaRPr lang="en-US" dirty="0" smtClean="0"/>
          </a:p>
          <a:p>
            <a:r>
              <a:rPr lang="en-US" dirty="0"/>
              <a:t>	</a:t>
            </a:r>
            <a:r>
              <a:rPr lang="en-US" dirty="0" smtClean="0"/>
              <a:t>to-do </a:t>
            </a:r>
            <a:r>
              <a:rPr lang="en-US" dirty="0"/>
              <a:t>list </a:t>
            </a:r>
            <a:endParaRPr lang="en-US" dirty="0" smtClean="0"/>
          </a:p>
          <a:p>
            <a:r>
              <a:rPr lang="en-US" dirty="0" smtClean="0"/>
              <a:t>Check </a:t>
            </a:r>
            <a:r>
              <a:rPr lang="en-US" dirty="0"/>
              <a:t>off items as you go.</a:t>
            </a:r>
          </a:p>
        </p:txBody>
      </p:sp>
      <p:cxnSp>
        <p:nvCxnSpPr>
          <p:cNvPr id="10" name="Straight Arrow Connector 9"/>
          <p:cNvCxnSpPr/>
          <p:nvPr/>
        </p:nvCxnSpPr>
        <p:spPr>
          <a:xfrm flipH="1">
            <a:off x="748145" y="768927"/>
            <a:ext cx="3761511" cy="32523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65518" y="3210791"/>
            <a:ext cx="7526482" cy="1754326"/>
          </a:xfrm>
          <a:prstGeom prst="rect">
            <a:avLst/>
          </a:prstGeom>
          <a:noFill/>
        </p:spPr>
        <p:txBody>
          <a:bodyPr wrap="square" rtlCol="0">
            <a:spAutoFit/>
          </a:bodyPr>
          <a:lstStyle/>
          <a:p>
            <a:r>
              <a:rPr lang="en-US" b="1" dirty="0"/>
              <a:t>Sketch your thoughts.</a:t>
            </a:r>
          </a:p>
          <a:p>
            <a:pPr marL="285750" indent="-285750">
              <a:buFont typeface="Arial" panose="020B0604020202020204" pitchFamily="34" charset="0"/>
              <a:buChar char="•"/>
            </a:pPr>
            <a:r>
              <a:rPr lang="en-US" dirty="0"/>
              <a:t>Use the tip of your finger to draw right in your note. </a:t>
            </a:r>
            <a:endParaRPr lang="en-US" dirty="0" smtClean="0"/>
          </a:p>
          <a:p>
            <a:pPr marL="285750" indent="-285750">
              <a:buFont typeface="Arial" panose="020B0604020202020204" pitchFamily="34" charset="0"/>
              <a:buChar char="•"/>
            </a:pPr>
            <a:r>
              <a:rPr lang="en-US" dirty="0" smtClean="0"/>
              <a:t>A </a:t>
            </a:r>
            <a:r>
              <a:rPr lang="en-US" dirty="0"/>
              <a:t>selection of drawing tools lets you choose </a:t>
            </a:r>
            <a:r>
              <a:rPr lang="en-US" dirty="0" smtClean="0"/>
              <a:t>different:</a:t>
            </a:r>
          </a:p>
          <a:p>
            <a:pPr marL="742950" lvl="1" indent="-285750">
              <a:buFont typeface="Arial" panose="020B0604020202020204" pitchFamily="34" charset="0"/>
              <a:buChar char="•"/>
            </a:pPr>
            <a:r>
              <a:rPr lang="en-US" dirty="0" smtClean="0"/>
              <a:t>brush </a:t>
            </a:r>
            <a:r>
              <a:rPr lang="en-US" dirty="0"/>
              <a:t>styles </a:t>
            </a:r>
            <a:endParaRPr lang="en-US" dirty="0" smtClean="0"/>
          </a:p>
          <a:p>
            <a:pPr marL="742950" lvl="1" indent="-285750">
              <a:buFont typeface="Arial" panose="020B0604020202020204" pitchFamily="34" charset="0"/>
              <a:buChar char="•"/>
            </a:pPr>
            <a:r>
              <a:rPr lang="en-US" dirty="0" smtClean="0"/>
              <a:t>colors</a:t>
            </a:r>
            <a:r>
              <a:rPr lang="en-US" dirty="0"/>
              <a:t>. </a:t>
            </a:r>
            <a:endParaRPr lang="en-US" dirty="0" smtClean="0"/>
          </a:p>
          <a:p>
            <a:pPr marL="742950" lvl="1" indent="-285750">
              <a:buFont typeface="Arial" panose="020B0604020202020204" pitchFamily="34" charset="0"/>
              <a:buChar char="•"/>
            </a:pPr>
            <a:r>
              <a:rPr lang="en-US" dirty="0" smtClean="0"/>
              <a:t>A </a:t>
            </a:r>
            <a:r>
              <a:rPr lang="en-US" dirty="0"/>
              <a:t>handy ruler helps you keep things straight.</a:t>
            </a:r>
          </a:p>
        </p:txBody>
      </p:sp>
      <p:cxnSp>
        <p:nvCxnSpPr>
          <p:cNvPr id="15" name="Straight Arrow Connector 14"/>
          <p:cNvCxnSpPr/>
          <p:nvPr/>
        </p:nvCxnSpPr>
        <p:spPr>
          <a:xfrm flipH="1">
            <a:off x="3013364" y="3400412"/>
            <a:ext cx="1724891" cy="6208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48145" y="768927"/>
            <a:ext cx="3616037" cy="1454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801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003788-508F-4F24-BE38-FAEF012A0198}" type="slidenum">
              <a:rPr lang="en-US" smtClean="0"/>
              <a:t>36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6" name="TextBox 5"/>
          <p:cNvSpPr txBox="1"/>
          <p:nvPr/>
        </p:nvSpPr>
        <p:spPr>
          <a:xfrm>
            <a:off x="9144001" y="301336"/>
            <a:ext cx="3048000" cy="1938992"/>
          </a:xfrm>
          <a:prstGeom prst="rect">
            <a:avLst/>
          </a:prstGeom>
          <a:noFill/>
        </p:spPr>
        <p:txBody>
          <a:bodyPr wrap="square" rtlCol="0">
            <a:spAutoFit/>
          </a:bodyPr>
          <a:lstStyle/>
          <a:p>
            <a:r>
              <a:rPr lang="en-US" sz="4000" u="sng" dirty="0" smtClean="0">
                <a:latin typeface="Georgia" panose="02040502050405020303" pitchFamily="18" charset="0"/>
              </a:rPr>
              <a:t>New Notes </a:t>
            </a:r>
          </a:p>
          <a:p>
            <a:r>
              <a:rPr lang="en-US" sz="4000" dirty="0" smtClean="0"/>
              <a:t>iPad w/o  3D Touch</a:t>
            </a:r>
            <a:endParaRPr lang="en-US" sz="4000" dirty="0"/>
          </a:p>
        </p:txBody>
      </p:sp>
      <p:sp>
        <p:nvSpPr>
          <p:cNvPr id="7" name="Oval 6"/>
          <p:cNvSpPr/>
          <p:nvPr/>
        </p:nvSpPr>
        <p:spPr>
          <a:xfrm>
            <a:off x="0" y="3345872"/>
            <a:ext cx="1548245" cy="4675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239491" y="1101436"/>
            <a:ext cx="3730336" cy="1200329"/>
          </a:xfrm>
          <a:prstGeom prst="rect">
            <a:avLst/>
          </a:prstGeom>
          <a:noFill/>
        </p:spPr>
        <p:txBody>
          <a:bodyPr wrap="square" rtlCol="0">
            <a:spAutoFit/>
          </a:bodyPr>
          <a:lstStyle/>
          <a:p>
            <a:r>
              <a:rPr lang="en-US" dirty="0" smtClean="0"/>
              <a:t>Tap any of these icons to get:</a:t>
            </a:r>
          </a:p>
          <a:p>
            <a:r>
              <a:rPr lang="en-US" dirty="0"/>
              <a:t>	</a:t>
            </a:r>
            <a:r>
              <a:rPr lang="en-US" dirty="0" smtClean="0"/>
              <a:t>Previous note added.</a:t>
            </a:r>
          </a:p>
          <a:p>
            <a:r>
              <a:rPr lang="en-US" dirty="0"/>
              <a:t>	</a:t>
            </a:r>
            <a:r>
              <a:rPr lang="en-US" dirty="0" smtClean="0"/>
              <a:t>Check List  started</a:t>
            </a:r>
          </a:p>
          <a:p>
            <a:r>
              <a:rPr lang="en-US" dirty="0"/>
              <a:t>	</a:t>
            </a:r>
            <a:r>
              <a:rPr lang="en-US" dirty="0" smtClean="0"/>
              <a:t>where to put the notes: </a:t>
            </a:r>
            <a:endParaRPr lang="en-US" dirty="0"/>
          </a:p>
        </p:txBody>
      </p:sp>
      <p:cxnSp>
        <p:nvCxnSpPr>
          <p:cNvPr id="10" name="Straight Arrow Connector 9"/>
          <p:cNvCxnSpPr/>
          <p:nvPr/>
        </p:nvCxnSpPr>
        <p:spPr>
          <a:xfrm flipH="1" flipV="1">
            <a:off x="2389910" y="1361211"/>
            <a:ext cx="2815935" cy="7273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62445" y="1849582"/>
            <a:ext cx="4343400" cy="16521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191491" y="2088573"/>
            <a:ext cx="4014354" cy="149109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36418" y="1548245"/>
            <a:ext cx="4769427" cy="195349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083627" y="1101436"/>
            <a:ext cx="3584865" cy="128847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9171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003788-508F-4F24-BE38-FAEF012A0198}" type="slidenum">
              <a:rPr lang="en-US" smtClean="0"/>
              <a:t>37</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83636" cy="6234545"/>
          </a:xfrm>
          <a:prstGeom prst="rect">
            <a:avLst/>
          </a:prstGeom>
        </p:spPr>
      </p:pic>
      <p:sp>
        <p:nvSpPr>
          <p:cNvPr id="4" name="Oval 3"/>
          <p:cNvSpPr/>
          <p:nvPr/>
        </p:nvSpPr>
        <p:spPr>
          <a:xfrm>
            <a:off x="10255827" y="2483427"/>
            <a:ext cx="748146" cy="8104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756564" y="1350818"/>
            <a:ext cx="4225636" cy="646331"/>
          </a:xfrm>
          <a:prstGeom prst="rect">
            <a:avLst/>
          </a:prstGeom>
          <a:noFill/>
        </p:spPr>
        <p:txBody>
          <a:bodyPr wrap="square" rtlCol="0">
            <a:spAutoFit/>
          </a:bodyPr>
          <a:lstStyle/>
          <a:p>
            <a:r>
              <a:rPr lang="en-US" dirty="0" smtClean="0"/>
              <a:t>To open the </a:t>
            </a:r>
            <a:r>
              <a:rPr lang="en-US" dirty="0"/>
              <a:t>new formatting </a:t>
            </a:r>
            <a:r>
              <a:rPr lang="en-US" dirty="0" smtClean="0"/>
              <a:t>toolbar: </a:t>
            </a:r>
          </a:p>
          <a:p>
            <a:r>
              <a:rPr lang="en-US" dirty="0" smtClean="0"/>
              <a:t>Tap  </a:t>
            </a:r>
            <a:r>
              <a:rPr lang="en-US" dirty="0"/>
              <a:t>the “+” button within each </a:t>
            </a:r>
            <a:r>
              <a:rPr lang="en-US" dirty="0" smtClean="0"/>
              <a:t>note</a:t>
            </a:r>
            <a:r>
              <a:rPr lang="en-US" dirty="0"/>
              <a:t>.</a:t>
            </a:r>
            <a:r>
              <a:rPr lang="en-US" dirty="0" smtClean="0"/>
              <a:t> </a:t>
            </a:r>
            <a:endParaRPr lang="en-US" dirty="0"/>
          </a:p>
        </p:txBody>
      </p:sp>
      <p:cxnSp>
        <p:nvCxnSpPr>
          <p:cNvPr id="7" name="Straight Arrow Connector 6"/>
          <p:cNvCxnSpPr/>
          <p:nvPr/>
        </p:nvCxnSpPr>
        <p:spPr>
          <a:xfrm>
            <a:off x="9331036" y="1997149"/>
            <a:ext cx="924791" cy="6005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56564" y="1350818"/>
            <a:ext cx="4374572"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1756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latin typeface="Georgia" panose="02040502050405020303" pitchFamily="18" charset="0"/>
              </a:rPr>
              <a:t>Adding to Notes</a:t>
            </a:r>
            <a:endParaRPr lang="en-US" b="1" dirty="0">
              <a:latin typeface="Georgia" panose="02040502050405020303" pitchFamily="18" charset="0"/>
            </a:endParaRPr>
          </a:p>
        </p:txBody>
      </p:sp>
      <p:sp>
        <p:nvSpPr>
          <p:cNvPr id="3" name="Content Placeholder 2"/>
          <p:cNvSpPr>
            <a:spLocks noGrp="1"/>
          </p:cNvSpPr>
          <p:nvPr>
            <p:ph idx="1"/>
          </p:nvPr>
        </p:nvSpPr>
        <p:spPr>
          <a:xfrm>
            <a:off x="838200" y="1325563"/>
            <a:ext cx="10515600" cy="5532437"/>
          </a:xfrm>
        </p:spPr>
        <p:txBody>
          <a:bodyPr>
            <a:normAutofit fontScale="92500"/>
          </a:bodyPr>
          <a:lstStyle/>
          <a:p>
            <a:r>
              <a:rPr lang="en-US" b="1" dirty="0"/>
              <a:t>Add </a:t>
            </a:r>
            <a:r>
              <a:rPr lang="en-US" b="1" dirty="0" smtClean="0"/>
              <a:t>to notes from </a:t>
            </a:r>
            <a:r>
              <a:rPr lang="en-US" b="1" dirty="0"/>
              <a:t>whatever </a:t>
            </a:r>
            <a:r>
              <a:rPr lang="en-US" b="1" dirty="0" smtClean="0"/>
              <a:t>App </a:t>
            </a:r>
            <a:r>
              <a:rPr lang="en-US" b="1" dirty="0"/>
              <a:t>you’re </a:t>
            </a:r>
            <a:r>
              <a:rPr lang="en-US" b="1" dirty="0" smtClean="0"/>
              <a:t>using.</a:t>
            </a:r>
            <a:endParaRPr lang="en-US" b="1" dirty="0"/>
          </a:p>
          <a:p>
            <a:r>
              <a:rPr lang="en-US" dirty="0"/>
              <a:t>Tap the </a:t>
            </a:r>
            <a:r>
              <a:rPr lang="en-US" dirty="0" smtClean="0"/>
              <a:t>‘Share’ </a:t>
            </a:r>
            <a:r>
              <a:rPr lang="en-US" dirty="0"/>
              <a:t>button </a:t>
            </a:r>
            <a:r>
              <a:rPr lang="en-US" dirty="0" smtClean="0"/>
              <a:t>in: </a:t>
            </a:r>
          </a:p>
          <a:p>
            <a:pPr lvl="1"/>
            <a:r>
              <a:rPr lang="en-US" dirty="0" smtClean="0"/>
              <a:t>Safari</a:t>
            </a:r>
          </a:p>
          <a:p>
            <a:pPr lvl="1"/>
            <a:r>
              <a:rPr lang="en-US" dirty="0" smtClean="0"/>
              <a:t>Maps </a:t>
            </a:r>
          </a:p>
          <a:p>
            <a:pPr lvl="1"/>
            <a:r>
              <a:rPr lang="en-US" dirty="0" smtClean="0"/>
              <a:t>Lots </a:t>
            </a:r>
            <a:r>
              <a:rPr lang="en-US" dirty="0"/>
              <a:t>of other </a:t>
            </a:r>
            <a:r>
              <a:rPr lang="en-US" dirty="0" smtClean="0"/>
              <a:t>Apps.</a:t>
            </a:r>
          </a:p>
          <a:p>
            <a:r>
              <a:rPr lang="en-US" dirty="0" smtClean="0"/>
              <a:t>To </a:t>
            </a:r>
            <a:r>
              <a:rPr lang="en-US" dirty="0"/>
              <a:t>save attachments </a:t>
            </a:r>
            <a:r>
              <a:rPr lang="en-US" dirty="0" smtClean="0"/>
              <a:t>like:</a:t>
            </a:r>
          </a:p>
          <a:p>
            <a:pPr lvl="1"/>
            <a:r>
              <a:rPr lang="en-US" dirty="0" smtClean="0"/>
              <a:t>maps</a:t>
            </a:r>
            <a:r>
              <a:rPr lang="en-US" dirty="0"/>
              <a:t>, links, </a:t>
            </a:r>
            <a:r>
              <a:rPr lang="en-US" dirty="0" smtClean="0"/>
              <a:t>Pages, documents. </a:t>
            </a:r>
          </a:p>
          <a:p>
            <a:r>
              <a:rPr lang="en-US" dirty="0" smtClean="0"/>
              <a:t>To add to a </a:t>
            </a:r>
            <a:r>
              <a:rPr lang="en-US" dirty="0"/>
              <a:t>new or existing </a:t>
            </a:r>
            <a:r>
              <a:rPr lang="en-US" dirty="0" smtClean="0"/>
              <a:t>note.</a:t>
            </a:r>
          </a:p>
          <a:p>
            <a:r>
              <a:rPr lang="en-US" b="1" dirty="0"/>
              <a:t>Update Older Notes</a:t>
            </a:r>
            <a:endParaRPr lang="en-US" dirty="0"/>
          </a:p>
          <a:p>
            <a:r>
              <a:rPr lang="en-US" dirty="0" smtClean="0"/>
              <a:t>Launching ‘Notes’ </a:t>
            </a:r>
            <a:r>
              <a:rPr lang="en-US" dirty="0"/>
              <a:t>for the first time in iOS </a:t>
            </a:r>
            <a:r>
              <a:rPr lang="en-US" dirty="0" smtClean="0"/>
              <a:t>9:</a:t>
            </a:r>
          </a:p>
          <a:p>
            <a:pPr lvl="1"/>
            <a:r>
              <a:rPr lang="en-US" dirty="0" smtClean="0"/>
              <a:t> </a:t>
            </a:r>
            <a:r>
              <a:rPr lang="en-US" dirty="0"/>
              <a:t>you will be prompted to </a:t>
            </a:r>
            <a:r>
              <a:rPr lang="en-US" dirty="0">
                <a:hlinkClick r:id="rId2"/>
              </a:rPr>
              <a:t>update</a:t>
            </a:r>
            <a:r>
              <a:rPr lang="en-US" dirty="0"/>
              <a:t> your notes stored in iCloud to the new version</a:t>
            </a:r>
            <a:r>
              <a:rPr lang="en-US" dirty="0" smtClean="0"/>
              <a:t>.</a:t>
            </a:r>
          </a:p>
          <a:p>
            <a:pPr lvl="1"/>
            <a:r>
              <a:rPr lang="en-US" dirty="0" smtClean="0"/>
              <a:t> </a:t>
            </a:r>
            <a:r>
              <a:rPr lang="en-US" dirty="0"/>
              <a:t>Once you update, you’ll be able to access notes on your Mac or other </a:t>
            </a:r>
            <a:r>
              <a:rPr lang="en-US" dirty="0" smtClean="0"/>
              <a:t>devices</a:t>
            </a:r>
            <a:r>
              <a:rPr lang="en-US" dirty="0"/>
              <a:t>;</a:t>
            </a:r>
            <a:r>
              <a:rPr lang="en-US" dirty="0" smtClean="0"/>
              <a:t> </a:t>
            </a:r>
          </a:p>
          <a:p>
            <a:pPr lvl="2"/>
            <a:r>
              <a:rPr lang="en-US" dirty="0" smtClean="0"/>
              <a:t>only </a:t>
            </a:r>
            <a:r>
              <a:rPr lang="en-US" dirty="0"/>
              <a:t>when they’ve been upgraded</a:t>
            </a:r>
          </a:p>
          <a:p>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38</a:t>
            </a:fld>
            <a:endParaRPr lang="en-US" dirty="0"/>
          </a:p>
        </p:txBody>
      </p:sp>
    </p:spTree>
    <p:extLst>
      <p:ext uri="{BB962C8B-B14F-4D97-AF65-F5344CB8AC3E}">
        <p14:creationId xmlns:p14="http://schemas.microsoft.com/office/powerpoint/2010/main" val="4267577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Georgia" panose="02040502050405020303" pitchFamily="18" charset="0"/>
              </a:rPr>
              <a:t>Attachments </a:t>
            </a:r>
            <a:r>
              <a:rPr lang="en-US" b="1" dirty="0" smtClean="0">
                <a:latin typeface="Georgia" panose="02040502050405020303" pitchFamily="18" charset="0"/>
              </a:rPr>
              <a:t>Browser</a:t>
            </a:r>
            <a:endParaRPr lang="en-US" b="1" dirty="0">
              <a:latin typeface="Georgia" panose="02040502050405020303" pitchFamily="18" charset="0"/>
            </a:endParaRPr>
          </a:p>
        </p:txBody>
      </p:sp>
      <p:sp>
        <p:nvSpPr>
          <p:cNvPr id="3" name="Content Placeholder 2"/>
          <p:cNvSpPr>
            <a:spLocks noGrp="1"/>
          </p:cNvSpPr>
          <p:nvPr>
            <p:ph idx="1"/>
          </p:nvPr>
        </p:nvSpPr>
        <p:spPr/>
        <p:txBody>
          <a:bodyPr>
            <a:normAutofit lnSpcReduction="10000"/>
          </a:bodyPr>
          <a:lstStyle/>
          <a:p>
            <a:r>
              <a:rPr lang="en-US" dirty="0" smtClean="0"/>
              <a:t>An </a:t>
            </a:r>
            <a:r>
              <a:rPr lang="en-US" dirty="0"/>
              <a:t>additional view to </a:t>
            </a:r>
            <a:r>
              <a:rPr lang="en-US" dirty="0" smtClean="0"/>
              <a:t>browse:</a:t>
            </a:r>
          </a:p>
          <a:p>
            <a:pPr lvl="1"/>
            <a:r>
              <a:rPr lang="en-US" dirty="0" smtClean="0"/>
              <a:t> </a:t>
            </a:r>
            <a:r>
              <a:rPr lang="en-US" dirty="0"/>
              <a:t>all attachments saved across all </a:t>
            </a:r>
            <a:r>
              <a:rPr lang="en-US" dirty="0" smtClean="0"/>
              <a:t>folders.</a:t>
            </a:r>
          </a:p>
          <a:p>
            <a:r>
              <a:rPr lang="en-US" dirty="0" smtClean="0"/>
              <a:t> </a:t>
            </a:r>
            <a:r>
              <a:rPr lang="en-US" dirty="0"/>
              <a:t>Accessed by tapping the </a:t>
            </a:r>
            <a:r>
              <a:rPr lang="en-US" dirty="0" smtClean="0"/>
              <a:t>‘grid’ </a:t>
            </a:r>
            <a:r>
              <a:rPr lang="en-US" dirty="0"/>
              <a:t>icon in the bottom left corner of the notes </a:t>
            </a:r>
            <a:r>
              <a:rPr lang="en-US" dirty="0" smtClean="0"/>
              <a:t>sidebar. </a:t>
            </a:r>
          </a:p>
          <a:p>
            <a:r>
              <a:rPr lang="en-US" dirty="0" smtClean="0"/>
              <a:t>The </a:t>
            </a:r>
            <a:r>
              <a:rPr lang="en-US" dirty="0"/>
              <a:t>Attachments Browser lets you view a cluster </a:t>
            </a:r>
            <a:r>
              <a:rPr lang="en-US" dirty="0" smtClean="0"/>
              <a:t>of: </a:t>
            </a:r>
          </a:p>
          <a:p>
            <a:pPr lvl="1"/>
            <a:r>
              <a:rPr lang="en-US" sz="2800" dirty="0" smtClean="0"/>
              <a:t>photos </a:t>
            </a:r>
            <a:r>
              <a:rPr lang="en-US" sz="2800" dirty="0"/>
              <a:t>and </a:t>
            </a:r>
            <a:r>
              <a:rPr lang="en-US" sz="2800" dirty="0" smtClean="0"/>
              <a:t>videos </a:t>
            </a:r>
          </a:p>
          <a:p>
            <a:pPr lvl="1"/>
            <a:r>
              <a:rPr lang="en-US" sz="2800" dirty="0" smtClean="0"/>
              <a:t>Sketches that you made</a:t>
            </a:r>
          </a:p>
          <a:p>
            <a:pPr lvl="1"/>
            <a:r>
              <a:rPr lang="en-US" sz="2800" dirty="0" smtClean="0"/>
              <a:t>websites</a:t>
            </a:r>
          </a:p>
          <a:p>
            <a:pPr lvl="1"/>
            <a:r>
              <a:rPr lang="en-US" sz="2800" dirty="0" smtClean="0"/>
              <a:t>audio clips </a:t>
            </a:r>
          </a:p>
          <a:p>
            <a:pPr lvl="1"/>
            <a:r>
              <a:rPr lang="en-US" sz="2800" dirty="0" smtClean="0"/>
              <a:t>documents </a:t>
            </a:r>
            <a:r>
              <a:rPr lang="en-US" sz="2800" dirty="0"/>
              <a:t>in a single </a:t>
            </a:r>
            <a:r>
              <a:rPr lang="en-US" sz="2800" dirty="0" smtClean="0"/>
              <a:t>screen</a:t>
            </a:r>
            <a:endParaRPr lang="en-US" sz="2800" dirty="0"/>
          </a:p>
          <a:p>
            <a:endParaRPr lang="en-US" dirty="0"/>
          </a:p>
          <a:p>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39</a:t>
            </a:fld>
            <a:endParaRPr lang="en-US" dirty="0"/>
          </a:p>
        </p:txBody>
      </p:sp>
    </p:spTree>
    <p:extLst>
      <p:ext uri="{BB962C8B-B14F-4D97-AF65-F5344CB8AC3E}">
        <p14:creationId xmlns:p14="http://schemas.microsoft.com/office/powerpoint/2010/main" val="2652425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‘Settings’ in iOS 9</a:t>
            </a:r>
            <a:r>
              <a:rPr lang="en-US" dirty="0" smtClean="0">
                <a:latin typeface="Georgia" panose="02040502050405020303" pitchFamily="18" charset="0"/>
              </a:rPr>
              <a:t> </a:t>
            </a:r>
            <a:endParaRPr lang="en-US" dirty="0">
              <a:latin typeface="Georgia" panose="02040502050405020303" pitchFamily="18" charset="0"/>
            </a:endParaRPr>
          </a:p>
        </p:txBody>
      </p:sp>
      <p:sp>
        <p:nvSpPr>
          <p:cNvPr id="3" name="Content Placeholder 2"/>
          <p:cNvSpPr>
            <a:spLocks noGrp="1"/>
          </p:cNvSpPr>
          <p:nvPr>
            <p:ph idx="1"/>
          </p:nvPr>
        </p:nvSpPr>
        <p:spPr>
          <a:xfrm>
            <a:off x="838200" y="1301675"/>
            <a:ext cx="10515600" cy="5421854"/>
          </a:xfrm>
        </p:spPr>
        <p:txBody>
          <a:bodyPr>
            <a:normAutofit/>
          </a:bodyPr>
          <a:lstStyle/>
          <a:p>
            <a:r>
              <a:rPr lang="en-US" b="1" dirty="0" smtClean="0"/>
              <a:t>Every </a:t>
            </a:r>
            <a:r>
              <a:rPr lang="en-US" b="1" dirty="0"/>
              <a:t>notable </a:t>
            </a:r>
            <a:r>
              <a:rPr lang="en-US" b="1" dirty="0" smtClean="0"/>
              <a:t>change ‘need </a:t>
            </a:r>
            <a:r>
              <a:rPr lang="en-US" b="1" dirty="0"/>
              <a:t>to </a:t>
            </a:r>
            <a:r>
              <a:rPr lang="en-US" b="1" dirty="0" smtClean="0"/>
              <a:t>know’</a:t>
            </a:r>
            <a:endParaRPr lang="en-US" dirty="0"/>
          </a:p>
          <a:p>
            <a:r>
              <a:rPr lang="en-US" dirty="0"/>
              <a:t>The </a:t>
            </a:r>
            <a:r>
              <a:rPr lang="en-US" b="1" u="sng" dirty="0"/>
              <a:t>Settings</a:t>
            </a:r>
            <a:r>
              <a:rPr lang="en-US" dirty="0"/>
              <a:t> app is where </a:t>
            </a:r>
            <a:r>
              <a:rPr lang="en-US" dirty="0" smtClean="0"/>
              <a:t>it </a:t>
            </a:r>
            <a:r>
              <a:rPr lang="en-US" dirty="0"/>
              <a:t>happens. </a:t>
            </a:r>
            <a:endParaRPr lang="en-US" dirty="0" smtClean="0"/>
          </a:p>
          <a:p>
            <a:r>
              <a:rPr lang="en-US" dirty="0" smtClean="0"/>
              <a:t>Whenever you:</a:t>
            </a:r>
          </a:p>
          <a:p>
            <a:pPr lvl="1"/>
            <a:r>
              <a:rPr lang="en-US" dirty="0" smtClean="0"/>
              <a:t> </a:t>
            </a:r>
            <a:r>
              <a:rPr lang="en-US" u="sng" dirty="0">
                <a:hlinkClick r:id="rId2"/>
              </a:rPr>
              <a:t>update iOS on your iPhone /</a:t>
            </a:r>
            <a:r>
              <a:rPr lang="en-US" u="sng" dirty="0" smtClean="0">
                <a:hlinkClick r:id="rId2"/>
              </a:rPr>
              <a:t> </a:t>
            </a:r>
            <a:r>
              <a:rPr lang="en-US" u="sng" dirty="0">
                <a:hlinkClick r:id="rId2"/>
              </a:rPr>
              <a:t>iPad</a:t>
            </a:r>
            <a:r>
              <a:rPr lang="en-US" dirty="0"/>
              <a:t>, </a:t>
            </a:r>
            <a:endParaRPr lang="en-US" dirty="0" smtClean="0"/>
          </a:p>
          <a:p>
            <a:pPr lvl="1"/>
            <a:r>
              <a:rPr lang="en-US" dirty="0" smtClean="0"/>
              <a:t>peruse </a:t>
            </a:r>
            <a:r>
              <a:rPr lang="en-US" dirty="0"/>
              <a:t>the ‘settings’ </a:t>
            </a:r>
            <a:r>
              <a:rPr lang="en-US" dirty="0" smtClean="0"/>
              <a:t>app to </a:t>
            </a:r>
            <a:r>
              <a:rPr lang="en-US" dirty="0"/>
              <a:t>find, enable, and configure any new features just to your liking. </a:t>
            </a:r>
          </a:p>
          <a:p>
            <a:r>
              <a:rPr lang="en-US" dirty="0"/>
              <a:t>The best addition </a:t>
            </a:r>
            <a:r>
              <a:rPr lang="en-US" dirty="0" smtClean="0"/>
              <a:t>is a: </a:t>
            </a:r>
          </a:p>
          <a:p>
            <a:pPr lvl="1"/>
            <a:r>
              <a:rPr lang="en-US" dirty="0" smtClean="0"/>
              <a:t>‘Search </a:t>
            </a:r>
            <a:r>
              <a:rPr lang="en-US" dirty="0"/>
              <a:t>box’ at the top of the main Settings </a:t>
            </a:r>
            <a:r>
              <a:rPr lang="en-US" dirty="0" smtClean="0"/>
              <a:t>menu.</a:t>
            </a:r>
          </a:p>
          <a:p>
            <a:pPr lvl="2"/>
            <a:r>
              <a:rPr lang="en-US" sz="2400" dirty="0" smtClean="0"/>
              <a:t>Can’t remember where </a:t>
            </a:r>
            <a:r>
              <a:rPr lang="en-US" sz="2400" dirty="0"/>
              <a:t>to enable Personal Hotspot </a:t>
            </a:r>
            <a:r>
              <a:rPr lang="en-US" sz="2400" dirty="0" smtClean="0"/>
              <a:t>or </a:t>
            </a:r>
            <a:r>
              <a:rPr lang="en-US" sz="2400" dirty="0"/>
              <a:t>how to turn off shake-to-undo </a:t>
            </a:r>
            <a:endParaRPr lang="en-US" sz="2400" dirty="0" smtClean="0"/>
          </a:p>
          <a:p>
            <a:pPr lvl="2"/>
            <a:r>
              <a:rPr lang="en-US" sz="2400" dirty="0" smtClean="0"/>
              <a:t>Start </a:t>
            </a:r>
            <a:r>
              <a:rPr lang="en-US" sz="2400" dirty="0"/>
              <a:t>typing in that </a:t>
            </a:r>
            <a:r>
              <a:rPr lang="en-US" sz="2400" dirty="0" smtClean="0"/>
              <a:t>‘Search box’ </a:t>
            </a:r>
            <a:r>
              <a:rPr lang="en-US" sz="2400" dirty="0"/>
              <a:t>to pinpoint exactly where your desired setting lives. </a:t>
            </a:r>
          </a:p>
          <a:p>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4</a:t>
            </a:fld>
            <a:endParaRPr lang="en-US" dirty="0"/>
          </a:p>
        </p:txBody>
      </p:sp>
    </p:spTree>
    <p:extLst>
      <p:ext uri="{BB962C8B-B14F-4D97-AF65-F5344CB8AC3E}">
        <p14:creationId xmlns:p14="http://schemas.microsoft.com/office/powerpoint/2010/main" val="3557318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003788-508F-4F24-BE38-FAEF012A0198}" type="slidenum">
              <a:rPr lang="en-US" smtClean="0"/>
              <a:t>40</a:t>
            </a:fld>
            <a:endParaRPr lang="en-US" dirty="0"/>
          </a:p>
        </p:txBody>
      </p:sp>
      <p:pic>
        <p:nvPicPr>
          <p:cNvPr id="8194" name="Picture 2" descr="notes-attachment-brow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0887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57522" y="303730"/>
            <a:ext cx="4303057" cy="523220"/>
          </a:xfrm>
          <a:prstGeom prst="rect">
            <a:avLst/>
          </a:prstGeom>
          <a:noFill/>
        </p:spPr>
        <p:txBody>
          <a:bodyPr wrap="square" rtlCol="0">
            <a:spAutoFit/>
          </a:bodyPr>
          <a:lstStyle/>
          <a:p>
            <a:r>
              <a:rPr lang="en-US" sz="2800" b="1" dirty="0">
                <a:latin typeface="Georgia" panose="02040502050405020303" pitchFamily="18" charset="0"/>
              </a:rPr>
              <a:t>Attachments </a:t>
            </a:r>
            <a:r>
              <a:rPr lang="en-US" sz="2800" b="1" dirty="0" smtClean="0">
                <a:latin typeface="Georgia" panose="02040502050405020303" pitchFamily="18" charset="0"/>
              </a:rPr>
              <a:t>Browse</a:t>
            </a:r>
            <a:r>
              <a:rPr lang="en-US" sz="2800" b="1" dirty="0" smtClean="0"/>
              <a:t>r</a:t>
            </a:r>
            <a:endParaRPr lang="en-US" sz="2800" b="1" dirty="0"/>
          </a:p>
        </p:txBody>
      </p:sp>
      <p:sp>
        <p:nvSpPr>
          <p:cNvPr id="7" name="TextBox 6"/>
          <p:cNvSpPr txBox="1"/>
          <p:nvPr/>
        </p:nvSpPr>
        <p:spPr>
          <a:xfrm>
            <a:off x="7008876" y="1130680"/>
            <a:ext cx="5183124" cy="4893647"/>
          </a:xfrm>
          <a:prstGeom prst="rect">
            <a:avLst/>
          </a:prstGeom>
          <a:noFill/>
        </p:spPr>
        <p:txBody>
          <a:bodyPr wrap="square" rtlCol="0">
            <a:spAutoFit/>
          </a:bodyPr>
          <a:lstStyle/>
          <a:p>
            <a:pPr lvl="1"/>
            <a:r>
              <a:rPr lang="en-US" sz="2400" dirty="0" smtClean="0"/>
              <a:t>Organizes </a:t>
            </a:r>
            <a:r>
              <a:rPr lang="en-US" sz="2400" dirty="0"/>
              <a:t>all the items attached to </a:t>
            </a:r>
            <a:r>
              <a:rPr lang="en-US" sz="2400" dirty="0" smtClean="0"/>
              <a:t>‘Notes’ </a:t>
            </a:r>
            <a:r>
              <a:rPr lang="en-US" sz="2400" dirty="0"/>
              <a:t>in one simple </a:t>
            </a:r>
            <a:r>
              <a:rPr lang="en-US" sz="2400" dirty="0" smtClean="0"/>
              <a:t>view.</a:t>
            </a:r>
            <a:endParaRPr lang="en-US" sz="2400" dirty="0"/>
          </a:p>
          <a:p>
            <a:pPr lvl="1"/>
            <a:r>
              <a:rPr lang="en-US" sz="2400" dirty="0" smtClean="0"/>
              <a:t>To </a:t>
            </a:r>
            <a:r>
              <a:rPr lang="en-US" sz="2400" dirty="0"/>
              <a:t>find what you’re looking for</a:t>
            </a:r>
            <a:r>
              <a:rPr lang="en-US" sz="2400" dirty="0" smtClean="0"/>
              <a:t>.</a:t>
            </a:r>
          </a:p>
          <a:p>
            <a:pPr lvl="1"/>
            <a:endParaRPr lang="en-US" sz="2400" dirty="0"/>
          </a:p>
          <a:p>
            <a:pPr lvl="1"/>
            <a:r>
              <a:rPr lang="en-US" sz="2400" dirty="0" smtClean="0"/>
              <a:t>Don’t </a:t>
            </a:r>
            <a:r>
              <a:rPr lang="en-US" sz="2400" dirty="0"/>
              <a:t>have to open a handful </a:t>
            </a:r>
            <a:r>
              <a:rPr lang="en-US" sz="2400" dirty="0" smtClean="0"/>
              <a:t>of ‘Notes” </a:t>
            </a:r>
            <a:r>
              <a:rPr lang="en-US" sz="2400" dirty="0"/>
              <a:t>to find that receipt you attached a note last month</a:t>
            </a:r>
            <a:r>
              <a:rPr lang="en-US" sz="2400" dirty="0" smtClean="0"/>
              <a:t>.</a:t>
            </a:r>
          </a:p>
          <a:p>
            <a:pPr lvl="1"/>
            <a:endParaRPr lang="en-US" sz="2400" dirty="0" smtClean="0"/>
          </a:p>
          <a:p>
            <a:pPr lvl="1"/>
            <a:r>
              <a:rPr lang="en-US" sz="2400" dirty="0" smtClean="0"/>
              <a:t>How to get it Done:  </a:t>
            </a:r>
          </a:p>
          <a:p>
            <a:pPr lvl="1"/>
            <a:r>
              <a:rPr lang="en-US" sz="2400" dirty="0" smtClean="0"/>
              <a:t>1. Tap the ‘Attachments Browser’ icon.</a:t>
            </a:r>
          </a:p>
          <a:p>
            <a:pPr lvl="1"/>
            <a:r>
              <a:rPr lang="en-US" sz="2400" dirty="0" smtClean="0"/>
              <a:t>2. Look </a:t>
            </a:r>
            <a:r>
              <a:rPr lang="en-US" sz="2400" dirty="0"/>
              <a:t>through the thumbnails to find the content </a:t>
            </a:r>
            <a:r>
              <a:rPr lang="en-US" sz="2400" dirty="0" smtClean="0"/>
              <a:t>needed.</a:t>
            </a:r>
            <a:endParaRPr lang="en-US" sz="2400" dirty="0"/>
          </a:p>
        </p:txBody>
      </p:sp>
      <p:sp>
        <p:nvSpPr>
          <p:cNvPr id="8" name="Oval 7"/>
          <p:cNvSpPr/>
          <p:nvPr/>
        </p:nvSpPr>
        <p:spPr>
          <a:xfrm>
            <a:off x="-348646" y="3675707"/>
            <a:ext cx="3349256" cy="32199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8449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2626" y="365125"/>
            <a:ext cx="4679374" cy="1325563"/>
          </a:xfrm>
          <a:ln w="38100">
            <a:solidFill>
              <a:srgbClr val="FF0000"/>
            </a:solidFill>
          </a:ln>
        </p:spPr>
        <p:txBody>
          <a:bodyPr>
            <a:normAutofit/>
          </a:bodyPr>
          <a:lstStyle/>
          <a:p>
            <a:pPr algn="ctr"/>
            <a:r>
              <a:rPr lang="en-US" sz="2800" b="1" dirty="0">
                <a:latin typeface="Georgia" panose="02040502050405020303" pitchFamily="18" charset="0"/>
              </a:rPr>
              <a:t>Add Maps, URLs, and other </a:t>
            </a:r>
            <a:r>
              <a:rPr lang="en-US" sz="2800" b="1" dirty="0" smtClean="0">
                <a:latin typeface="Georgia" panose="02040502050405020303" pitchFamily="18" charset="0"/>
              </a:rPr>
              <a:t>Content </a:t>
            </a:r>
            <a:r>
              <a:rPr lang="en-US" sz="2800" b="1" dirty="0">
                <a:latin typeface="Georgia" panose="02040502050405020303" pitchFamily="18" charset="0"/>
              </a:rPr>
              <a:t>to </a:t>
            </a:r>
            <a:r>
              <a:rPr lang="en-US" sz="2800" b="1" dirty="0" smtClean="0">
                <a:latin typeface="Georgia" panose="02040502050405020303" pitchFamily="18" charset="0"/>
              </a:rPr>
              <a:t>Notes</a:t>
            </a:r>
            <a:endParaRPr lang="en-US" sz="2800" b="1" dirty="0">
              <a:latin typeface="Georgia" panose="02040502050405020303"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7384473" cy="5538355"/>
          </a:xfrm>
        </p:spPr>
      </p:pic>
      <p:sp>
        <p:nvSpPr>
          <p:cNvPr id="4" name="Slide Number Placeholder 3"/>
          <p:cNvSpPr>
            <a:spLocks noGrp="1"/>
          </p:cNvSpPr>
          <p:nvPr>
            <p:ph type="sldNum" sz="quarter" idx="12"/>
          </p:nvPr>
        </p:nvSpPr>
        <p:spPr/>
        <p:txBody>
          <a:bodyPr/>
          <a:lstStyle/>
          <a:p>
            <a:fld id="{59003788-508F-4F24-BE38-FAEF012A0198}" type="slidenum">
              <a:rPr lang="en-US" smtClean="0"/>
              <a:t>41</a:t>
            </a:fld>
            <a:endParaRPr lang="en-US" dirty="0"/>
          </a:p>
        </p:txBody>
      </p:sp>
      <p:sp>
        <p:nvSpPr>
          <p:cNvPr id="6" name="TextBox 5"/>
          <p:cNvSpPr txBox="1"/>
          <p:nvPr/>
        </p:nvSpPr>
        <p:spPr>
          <a:xfrm>
            <a:off x="8063345" y="2109355"/>
            <a:ext cx="4128655" cy="4247317"/>
          </a:xfrm>
          <a:prstGeom prst="rect">
            <a:avLst/>
          </a:prstGeom>
          <a:noFill/>
        </p:spPr>
        <p:txBody>
          <a:bodyPr wrap="square" rtlCol="0">
            <a:spAutoFit/>
          </a:bodyPr>
          <a:lstStyle/>
          <a:p>
            <a:r>
              <a:rPr lang="en-US" dirty="0" smtClean="0"/>
              <a:t>Notes </a:t>
            </a:r>
            <a:r>
              <a:rPr lang="en-US" dirty="0"/>
              <a:t>has a sharing </a:t>
            </a:r>
            <a:r>
              <a:rPr lang="en-US" dirty="0" smtClean="0"/>
              <a:t>extension.</a:t>
            </a:r>
          </a:p>
          <a:p>
            <a:r>
              <a:rPr lang="en-US" dirty="0" smtClean="0"/>
              <a:t>It allows adding </a:t>
            </a:r>
            <a:r>
              <a:rPr lang="en-US" dirty="0"/>
              <a:t>content to a </a:t>
            </a:r>
            <a:r>
              <a:rPr lang="en-US" dirty="0" smtClean="0"/>
              <a:t>‘Note’ </a:t>
            </a:r>
            <a:r>
              <a:rPr lang="en-US" dirty="0"/>
              <a:t>with just a few taps. </a:t>
            </a:r>
            <a:endParaRPr lang="en-US" dirty="0" smtClean="0"/>
          </a:p>
          <a:p>
            <a:r>
              <a:rPr lang="en-US" b="1" dirty="0" smtClean="0"/>
              <a:t>Example:</a:t>
            </a:r>
            <a:r>
              <a:rPr lang="en-US" dirty="0" smtClean="0"/>
              <a:t> </a:t>
            </a:r>
            <a:r>
              <a:rPr lang="en-US" dirty="0"/>
              <a:t>you can </a:t>
            </a:r>
            <a:r>
              <a:rPr lang="en-US" dirty="0" smtClean="0"/>
              <a:t>add a:</a:t>
            </a:r>
          </a:p>
          <a:p>
            <a:r>
              <a:rPr lang="en-US" dirty="0"/>
              <a:t>	</a:t>
            </a:r>
            <a:r>
              <a:rPr lang="en-US" dirty="0" smtClean="0"/>
              <a:t>URL </a:t>
            </a:r>
            <a:r>
              <a:rPr lang="en-US" dirty="0"/>
              <a:t>from Safari, </a:t>
            </a:r>
            <a:endParaRPr lang="en-US" dirty="0" smtClean="0"/>
          </a:p>
          <a:p>
            <a:r>
              <a:rPr lang="en-US" dirty="0"/>
              <a:t>	</a:t>
            </a:r>
            <a:r>
              <a:rPr lang="en-US" dirty="0" smtClean="0"/>
              <a:t>link </a:t>
            </a:r>
            <a:r>
              <a:rPr lang="en-US" dirty="0"/>
              <a:t>to Map </a:t>
            </a:r>
            <a:endParaRPr lang="en-US" dirty="0" smtClean="0"/>
          </a:p>
          <a:p>
            <a:r>
              <a:rPr lang="en-US" dirty="0"/>
              <a:t>	</a:t>
            </a:r>
            <a:r>
              <a:rPr lang="en-US" dirty="0" smtClean="0"/>
              <a:t>Pages </a:t>
            </a:r>
            <a:r>
              <a:rPr lang="en-US" dirty="0"/>
              <a:t>document </a:t>
            </a:r>
            <a:endParaRPr lang="en-US" dirty="0" smtClean="0"/>
          </a:p>
          <a:p>
            <a:r>
              <a:rPr lang="en-US" dirty="0" smtClean="0"/>
              <a:t>to any ‘Note’. \</a:t>
            </a:r>
          </a:p>
          <a:p>
            <a:endParaRPr lang="en-US" dirty="0" smtClean="0"/>
          </a:p>
          <a:p>
            <a:pPr marL="285750" indent="-285750">
              <a:buFont typeface="Arial" panose="020B0604020202020204" pitchFamily="34" charset="0"/>
              <a:buChar char="•"/>
            </a:pPr>
            <a:r>
              <a:rPr lang="en-US" dirty="0" smtClean="0"/>
              <a:t>1. Select </a:t>
            </a:r>
            <a:r>
              <a:rPr lang="en-US" dirty="0"/>
              <a:t>the Share button while you are </a:t>
            </a:r>
            <a:r>
              <a:rPr lang="en-US" dirty="0">
                <a:hlinkClick r:id="rId3"/>
              </a:rPr>
              <a:t>working</a:t>
            </a:r>
            <a:r>
              <a:rPr lang="en-US" dirty="0"/>
              <a:t> in an </a:t>
            </a:r>
            <a:r>
              <a:rPr lang="en-US" dirty="0" smtClean="0"/>
              <a:t>App.</a:t>
            </a:r>
          </a:p>
          <a:p>
            <a:endParaRPr lang="en-US" dirty="0" smtClean="0"/>
          </a:p>
          <a:p>
            <a:pPr marL="285750" indent="-285750">
              <a:buFont typeface="Arial" panose="020B0604020202020204" pitchFamily="34" charset="0"/>
              <a:buChar char="•"/>
            </a:pPr>
            <a:r>
              <a:rPr lang="en-US" dirty="0" smtClean="0"/>
              <a:t>2. Select </a:t>
            </a:r>
            <a:r>
              <a:rPr lang="en-US" dirty="0"/>
              <a:t>the </a:t>
            </a:r>
            <a:r>
              <a:rPr lang="en-US" dirty="0" smtClean="0"/>
              <a:t>‘Notes’ </a:t>
            </a:r>
            <a:r>
              <a:rPr lang="en-US" dirty="0"/>
              <a:t>extension to save the attachment to a new or existing </a:t>
            </a:r>
            <a:r>
              <a:rPr lang="en-US" dirty="0" smtClean="0"/>
              <a:t>‘Note’. </a:t>
            </a:r>
          </a:p>
        </p:txBody>
      </p:sp>
      <p:sp>
        <p:nvSpPr>
          <p:cNvPr id="7" name="Oval 6"/>
          <p:cNvSpPr/>
          <p:nvPr/>
        </p:nvSpPr>
        <p:spPr>
          <a:xfrm>
            <a:off x="6234545" y="124692"/>
            <a:ext cx="270164" cy="3636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endCxn id="7" idx="4"/>
          </p:cNvCxnSpPr>
          <p:nvPr/>
        </p:nvCxnSpPr>
        <p:spPr>
          <a:xfrm flipH="1" flipV="1">
            <a:off x="6369627" y="488374"/>
            <a:ext cx="1849582" cy="42342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868391" y="2402196"/>
            <a:ext cx="1302326" cy="30393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380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ctr"/>
            <a:r>
              <a:rPr lang="en-US" b="1" dirty="0">
                <a:latin typeface="Georgia" panose="02040502050405020303" pitchFamily="18" charset="0"/>
              </a:rPr>
              <a:t>Under-the-hood refinements</a:t>
            </a:r>
          </a:p>
        </p:txBody>
      </p:sp>
      <p:sp>
        <p:nvSpPr>
          <p:cNvPr id="4" name="Slide Number Placeholder 3"/>
          <p:cNvSpPr>
            <a:spLocks noGrp="1"/>
          </p:cNvSpPr>
          <p:nvPr>
            <p:ph type="sldNum" sz="quarter" idx="12"/>
          </p:nvPr>
        </p:nvSpPr>
        <p:spPr/>
        <p:txBody>
          <a:bodyPr/>
          <a:lstStyle/>
          <a:p>
            <a:fld id="{59003788-508F-4F24-BE38-FAEF012A0198}" type="slidenum">
              <a:rPr lang="en-US" smtClean="0"/>
              <a:t>42</a:t>
            </a:fld>
            <a:endParaRPr lang="en-US" dirty="0"/>
          </a:p>
        </p:txBody>
      </p:sp>
      <p:pic>
        <p:nvPicPr>
          <p:cNvPr id="3074" name="Picture 2" descr="http://images.apple.com/ios/whats-new/static/ios-whats-new/whats-new/foundation/battery/icon_larg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298" y="1228942"/>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88474" y="1124267"/>
            <a:ext cx="10754590" cy="1477328"/>
          </a:xfrm>
          <a:prstGeom prst="rect">
            <a:avLst/>
          </a:prstGeom>
          <a:noFill/>
        </p:spPr>
        <p:txBody>
          <a:bodyPr wrap="square" rtlCol="0">
            <a:spAutoFit/>
          </a:bodyPr>
          <a:lstStyle/>
          <a:p>
            <a:pPr marL="285750" indent="-285750">
              <a:buFont typeface="Arial" panose="020B0604020202020204" pitchFamily="34" charset="0"/>
              <a:buChar char="•"/>
            </a:pPr>
            <a:r>
              <a:rPr lang="en-US" b="1" u="sng" dirty="0"/>
              <a:t>Even longer battery life.</a:t>
            </a:r>
          </a:p>
          <a:p>
            <a:pPr marL="285750" indent="-285750">
              <a:buFont typeface="Arial" panose="020B0604020202020204" pitchFamily="34" charset="0"/>
              <a:buChar char="•"/>
            </a:pPr>
            <a:r>
              <a:rPr lang="en-US" dirty="0" smtClean="0"/>
              <a:t>Apps </a:t>
            </a:r>
            <a:r>
              <a:rPr lang="en-US" dirty="0"/>
              <a:t>and key technologies have been made more efficient to trim battery </a:t>
            </a:r>
            <a:r>
              <a:rPr lang="en-US" dirty="0" smtClean="0"/>
              <a:t>usage. </a:t>
            </a:r>
          </a:p>
          <a:p>
            <a:pPr marL="742950" lvl="1" indent="-285750">
              <a:buFont typeface="Arial" panose="020B0604020202020204" pitchFamily="34" charset="0"/>
              <a:buChar char="•"/>
            </a:pPr>
            <a:r>
              <a:rPr lang="en-US" dirty="0" smtClean="0"/>
              <a:t>You </a:t>
            </a:r>
            <a:r>
              <a:rPr lang="en-US" dirty="0"/>
              <a:t>get more battery life for the things you do every day. </a:t>
            </a:r>
            <a:endParaRPr lang="en-US" dirty="0" smtClean="0"/>
          </a:p>
          <a:p>
            <a:pPr marL="285750" indent="-285750">
              <a:buFont typeface="Arial" panose="020B0604020202020204" pitchFamily="34" charset="0"/>
              <a:buChar char="•"/>
            </a:pPr>
            <a:r>
              <a:rPr lang="en-US" dirty="0" smtClean="0"/>
              <a:t>Thanks </a:t>
            </a:r>
            <a:r>
              <a:rPr lang="en-US" dirty="0"/>
              <a:t>to ambient light and proximity sensors, your </a:t>
            </a:r>
            <a:r>
              <a:rPr lang="en-US" b="1" u="sng" dirty="0"/>
              <a:t>iPhone knows </a:t>
            </a:r>
            <a:r>
              <a:rPr lang="en-US" dirty="0"/>
              <a:t>if it’s facedown on the </a:t>
            </a:r>
            <a:r>
              <a:rPr lang="en-US" dirty="0" smtClean="0"/>
              <a:t>table.</a:t>
            </a:r>
          </a:p>
          <a:p>
            <a:pPr marL="285750" indent="-285750">
              <a:buFont typeface="Arial" panose="020B0604020202020204" pitchFamily="34" charset="0"/>
              <a:buChar char="•"/>
            </a:pPr>
            <a:r>
              <a:rPr lang="en-US" dirty="0" smtClean="0"/>
              <a:t>New </a:t>
            </a:r>
            <a:r>
              <a:rPr lang="en-US" dirty="0"/>
              <a:t>Low Power mode lets you extend your battery life even further.</a:t>
            </a:r>
          </a:p>
        </p:txBody>
      </p:sp>
      <p:pic>
        <p:nvPicPr>
          <p:cNvPr id="3076" name="Picture 4" descr="http://images.apple.com/ios/whats-new/static/ios-whats-new/whats-new/foundation/updates/icon_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1" y="2774415"/>
            <a:ext cx="685800" cy="6762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35232" y="2712027"/>
            <a:ext cx="10661073" cy="1477328"/>
          </a:xfrm>
          <a:prstGeom prst="rect">
            <a:avLst/>
          </a:prstGeom>
          <a:noFill/>
        </p:spPr>
        <p:txBody>
          <a:bodyPr wrap="square" rtlCol="0">
            <a:spAutoFit/>
          </a:bodyPr>
          <a:lstStyle/>
          <a:p>
            <a:r>
              <a:rPr lang="en-US" b="1" u="sng" dirty="0"/>
              <a:t>Smaller, more convenient </a:t>
            </a:r>
            <a:r>
              <a:rPr lang="en-US" b="1" u="sng" dirty="0" smtClean="0"/>
              <a:t>updates.</a:t>
            </a:r>
          </a:p>
          <a:p>
            <a:pPr marL="285750" indent="-285750">
              <a:buFont typeface="Arial" panose="020B0604020202020204" pitchFamily="34" charset="0"/>
              <a:buChar char="•"/>
            </a:pPr>
            <a:r>
              <a:rPr lang="en-US" dirty="0" smtClean="0"/>
              <a:t>New </a:t>
            </a:r>
            <a:r>
              <a:rPr lang="en-US" dirty="0"/>
              <a:t>updates to your device </a:t>
            </a:r>
            <a:r>
              <a:rPr lang="en-US" dirty="0" smtClean="0"/>
              <a:t>will be smaller in the </a:t>
            </a:r>
            <a:r>
              <a:rPr lang="en-US" dirty="0"/>
              <a:t>future. </a:t>
            </a:r>
            <a:r>
              <a:rPr lang="en-US" dirty="0" smtClean="0"/>
              <a:t>(iOS </a:t>
            </a:r>
            <a:r>
              <a:rPr lang="en-US" dirty="0"/>
              <a:t>9 = 1.3GB:    iOS 8 = </a:t>
            </a:r>
            <a:r>
              <a:rPr lang="en-US" dirty="0" smtClean="0"/>
              <a:t>4.58GB)</a:t>
            </a:r>
          </a:p>
          <a:p>
            <a:pPr marL="742950" lvl="1" indent="-285750">
              <a:buFont typeface="Arial" panose="020B0604020202020204" pitchFamily="34" charset="0"/>
              <a:buChar char="•"/>
            </a:pPr>
            <a:r>
              <a:rPr lang="en-US" dirty="0" smtClean="0"/>
              <a:t>Which </a:t>
            </a:r>
            <a:r>
              <a:rPr lang="en-US" dirty="0"/>
              <a:t>means you don’t need as much free space to </a:t>
            </a:r>
            <a:r>
              <a:rPr lang="en-US" dirty="0" smtClean="0"/>
              <a:t>update iOS. </a:t>
            </a:r>
          </a:p>
          <a:p>
            <a:pPr marL="285750" indent="-285750">
              <a:buFont typeface="Arial" panose="020B0604020202020204" pitchFamily="34" charset="0"/>
              <a:buChar char="•"/>
            </a:pPr>
            <a:r>
              <a:rPr lang="en-US" dirty="0" smtClean="0"/>
              <a:t>And </a:t>
            </a:r>
            <a:r>
              <a:rPr lang="en-US" dirty="0"/>
              <a:t>when it’s time for an update, you’ll get new notification options that let your device update while you sleep or when you use it least</a:t>
            </a:r>
            <a:r>
              <a:rPr lang="en-US" dirty="0" smtClean="0"/>
              <a:t>.  </a:t>
            </a:r>
            <a:endParaRPr lang="en-US" dirty="0"/>
          </a:p>
        </p:txBody>
      </p:sp>
      <p:pic>
        <p:nvPicPr>
          <p:cNvPr id="3078" name="Picture 6" descr="http://images.apple.com/ios/whats-new/static/ios-whats-new/whats-new/foundation/faster/icon_lar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1" y="4763005"/>
            <a:ext cx="619125" cy="6191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81991" y="4564400"/>
            <a:ext cx="10390909" cy="1754326"/>
          </a:xfrm>
          <a:prstGeom prst="rect">
            <a:avLst/>
          </a:prstGeom>
          <a:noFill/>
        </p:spPr>
        <p:txBody>
          <a:bodyPr wrap="square" rtlCol="0">
            <a:spAutoFit/>
          </a:bodyPr>
          <a:lstStyle/>
          <a:p>
            <a:r>
              <a:rPr lang="en-US" b="1" u="sng" dirty="0"/>
              <a:t>Faster and more responsive.</a:t>
            </a:r>
          </a:p>
          <a:p>
            <a:pPr marL="285750" indent="-285750">
              <a:buFont typeface="Arial" panose="020B0604020202020204" pitchFamily="34" charset="0"/>
              <a:buChar char="•"/>
            </a:pPr>
            <a:r>
              <a:rPr lang="en-US" dirty="0"/>
              <a:t>The </a:t>
            </a:r>
            <a:r>
              <a:rPr lang="en-US" dirty="0" smtClean="0"/>
              <a:t>apps </a:t>
            </a:r>
            <a:r>
              <a:rPr lang="en-US" dirty="0"/>
              <a:t>now take advantage of </a:t>
            </a:r>
            <a:r>
              <a:rPr lang="en-US" dirty="0" smtClean="0"/>
              <a:t>Metal cooling effect;</a:t>
            </a:r>
          </a:p>
          <a:p>
            <a:pPr marL="742950" lvl="1" indent="-285750">
              <a:buFont typeface="Arial" panose="020B0604020202020204" pitchFamily="34" charset="0"/>
              <a:buChar char="•"/>
            </a:pPr>
            <a:r>
              <a:rPr lang="en-US" dirty="0" smtClean="0"/>
              <a:t>efficient </a:t>
            </a:r>
            <a:r>
              <a:rPr lang="en-US" dirty="0"/>
              <a:t>use of the CPU and GPU to </a:t>
            </a:r>
            <a:r>
              <a:rPr lang="en-US" dirty="0" smtClean="0"/>
              <a:t>deliver:</a:t>
            </a:r>
          </a:p>
          <a:p>
            <a:pPr marL="742950" lvl="1" indent="-285750">
              <a:buFont typeface="Arial" panose="020B0604020202020204" pitchFamily="34" charset="0"/>
              <a:buChar char="•"/>
            </a:pPr>
            <a:r>
              <a:rPr lang="en-US" dirty="0" smtClean="0"/>
              <a:t>faster </a:t>
            </a:r>
            <a:r>
              <a:rPr lang="en-US" dirty="0"/>
              <a:t>scrolling, </a:t>
            </a:r>
            <a:r>
              <a:rPr lang="en-US" dirty="0" smtClean="0"/>
              <a:t> smoother </a:t>
            </a:r>
            <a:r>
              <a:rPr lang="en-US" dirty="0"/>
              <a:t>animation, </a:t>
            </a:r>
            <a:r>
              <a:rPr lang="en-US" dirty="0" smtClean="0"/>
              <a:t>better </a:t>
            </a:r>
            <a:r>
              <a:rPr lang="en-US" dirty="0"/>
              <a:t>overall performance. </a:t>
            </a:r>
          </a:p>
          <a:p>
            <a:pPr marL="285750" indent="-285750">
              <a:buFont typeface="Arial" panose="020B0604020202020204" pitchFamily="34" charset="0"/>
              <a:buChar char="•"/>
            </a:pPr>
            <a:r>
              <a:rPr lang="en-US" dirty="0" smtClean="0"/>
              <a:t>Email</a:t>
            </a:r>
            <a:r>
              <a:rPr lang="en-US" dirty="0"/>
              <a:t>, </a:t>
            </a:r>
            <a:r>
              <a:rPr lang="en-US" dirty="0" err="1" smtClean="0"/>
              <a:t>imessages</a:t>
            </a:r>
            <a:r>
              <a:rPr lang="en-US" dirty="0"/>
              <a:t>, </a:t>
            </a:r>
            <a:r>
              <a:rPr lang="en-US" dirty="0" smtClean="0"/>
              <a:t>web </a:t>
            </a:r>
            <a:r>
              <a:rPr lang="en-US" dirty="0"/>
              <a:t>pages, </a:t>
            </a:r>
            <a:r>
              <a:rPr lang="en-US" dirty="0" smtClean="0"/>
              <a:t>PDFs (render faster) </a:t>
            </a:r>
          </a:p>
          <a:p>
            <a:pPr marL="285750" indent="-285750">
              <a:buFont typeface="Arial" panose="020B0604020202020204" pitchFamily="34" charset="0"/>
              <a:buChar char="•"/>
            </a:pPr>
            <a:r>
              <a:rPr lang="en-US" dirty="0" smtClean="0"/>
              <a:t>Multitasking </a:t>
            </a:r>
            <a:r>
              <a:rPr lang="en-US" dirty="0"/>
              <a:t>features on iPad feel fluid and natural.</a:t>
            </a:r>
          </a:p>
        </p:txBody>
      </p:sp>
    </p:spTree>
    <p:extLst>
      <p:ext uri="{BB962C8B-B14F-4D97-AF65-F5344CB8AC3E}">
        <p14:creationId xmlns:p14="http://schemas.microsoft.com/office/powerpoint/2010/main" val="4278382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latin typeface="Georgia" panose="02040502050405020303" pitchFamily="18" charset="0"/>
              </a:rPr>
              <a:t>Under-the-hood </a:t>
            </a:r>
            <a:r>
              <a:rPr lang="en-US" b="1" dirty="0" smtClean="0">
                <a:latin typeface="Georgia" panose="02040502050405020303" pitchFamily="18" charset="0"/>
              </a:rPr>
              <a:t>refinements </a:t>
            </a:r>
            <a:br>
              <a:rPr lang="en-US" b="1" dirty="0" smtClean="0">
                <a:latin typeface="Georgia" panose="02040502050405020303" pitchFamily="18" charset="0"/>
              </a:rPr>
            </a:br>
            <a:r>
              <a:rPr lang="en-US" sz="1600" b="1" dirty="0" smtClean="0">
                <a:latin typeface="Georgia" panose="02040502050405020303" pitchFamily="18" charset="0"/>
              </a:rPr>
              <a:t>(cont’d)</a:t>
            </a:r>
            <a:endParaRPr lang="en-US" sz="1600" b="1"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59003788-508F-4F24-BE38-FAEF012A0198}" type="slidenum">
              <a:rPr lang="en-US" smtClean="0"/>
              <a:t>43</a:t>
            </a:fld>
            <a:endParaRPr lang="en-US" dirty="0"/>
          </a:p>
        </p:txBody>
      </p:sp>
      <p:pic>
        <p:nvPicPr>
          <p:cNvPr id="4098" name="Picture 2" descr="http://images.apple.com/ios/whats-new/static/ios-whats-new/whats-new/foundation/security/icon_larg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744" y="1132609"/>
            <a:ext cx="1214365" cy="12143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04109" y="1016686"/>
            <a:ext cx="10287000" cy="2308324"/>
          </a:xfrm>
          <a:prstGeom prst="rect">
            <a:avLst/>
          </a:prstGeom>
          <a:noFill/>
        </p:spPr>
        <p:txBody>
          <a:bodyPr wrap="square" rtlCol="0">
            <a:spAutoFit/>
          </a:bodyPr>
          <a:lstStyle/>
          <a:p>
            <a:r>
              <a:rPr lang="en-US" b="1" dirty="0"/>
              <a:t>Improved security.</a:t>
            </a:r>
          </a:p>
          <a:p>
            <a:pPr marL="285750" indent="-285750">
              <a:buFont typeface="Arial" panose="020B0604020202020204" pitchFamily="34" charset="0"/>
              <a:buChar char="•"/>
            </a:pPr>
            <a:r>
              <a:rPr lang="en-US" dirty="0"/>
              <a:t>Keeping your devices and Apple ID secure </a:t>
            </a:r>
            <a:endParaRPr lang="en-US" dirty="0" smtClean="0"/>
          </a:p>
          <a:p>
            <a:pPr marL="742950" lvl="1" indent="-285750">
              <a:buFont typeface="Arial" panose="020B0604020202020204" pitchFamily="34" charset="0"/>
              <a:buChar char="•"/>
            </a:pPr>
            <a:r>
              <a:rPr lang="en-US" dirty="0" smtClean="0"/>
              <a:t>essential </a:t>
            </a:r>
            <a:r>
              <a:rPr lang="en-US" dirty="0"/>
              <a:t>to </a:t>
            </a:r>
            <a:r>
              <a:rPr lang="en-US" dirty="0" smtClean="0"/>
              <a:t>protecting your personal information.</a:t>
            </a:r>
          </a:p>
          <a:p>
            <a:pPr marL="285750" indent="-285750">
              <a:buFont typeface="Arial" panose="020B0604020202020204" pitchFamily="34" charset="0"/>
              <a:buChar char="•"/>
            </a:pPr>
            <a:r>
              <a:rPr lang="en-US" dirty="0" smtClean="0"/>
              <a:t>Advanced </a:t>
            </a:r>
            <a:r>
              <a:rPr lang="en-US" dirty="0"/>
              <a:t>security by strengthening the </a:t>
            </a:r>
            <a:r>
              <a:rPr lang="en-US" dirty="0" smtClean="0"/>
              <a:t>passcode. </a:t>
            </a:r>
          </a:p>
          <a:p>
            <a:r>
              <a:rPr lang="en-US" b="1" dirty="0"/>
              <a:t>Six-digit passcodes</a:t>
            </a:r>
          </a:p>
          <a:p>
            <a:pPr marL="285750" indent="-285750">
              <a:buFont typeface="Arial" panose="020B0604020202020204" pitchFamily="34" charset="0"/>
              <a:buChar char="•"/>
            </a:pPr>
            <a:r>
              <a:rPr lang="en-US" dirty="0"/>
              <a:t>The default for passcodes on your Touch ID -If you use Touch ID, it’s a change you’ll hardly notice</a:t>
            </a:r>
            <a:r>
              <a:rPr lang="en-US" dirty="0" smtClean="0"/>
              <a:t>. </a:t>
            </a:r>
          </a:p>
          <a:p>
            <a:pPr marL="742950" lvl="1" indent="-285750">
              <a:buFont typeface="Arial" panose="020B0604020202020204" pitchFamily="34" charset="0"/>
              <a:buChar char="•"/>
            </a:pPr>
            <a:r>
              <a:rPr lang="en-US" dirty="0" smtClean="0"/>
              <a:t>enabled </a:t>
            </a:r>
            <a:r>
              <a:rPr lang="en-US" dirty="0"/>
              <a:t>iPhone and iPad is now six digits instead of four. </a:t>
            </a:r>
            <a:endParaRPr lang="en-US" dirty="0" smtClean="0"/>
          </a:p>
          <a:p>
            <a:pPr marL="742950" lvl="1" indent="-285750">
              <a:buFont typeface="Arial" panose="020B0604020202020204" pitchFamily="34" charset="0"/>
              <a:buChar char="•"/>
            </a:pPr>
            <a:r>
              <a:rPr lang="en-US" dirty="0" smtClean="0"/>
              <a:t>one </a:t>
            </a:r>
            <a:r>
              <a:rPr lang="en-US" dirty="0"/>
              <a:t>million possible combinations — instead of </a:t>
            </a:r>
            <a:r>
              <a:rPr lang="en-US" dirty="0" smtClean="0"/>
              <a:t>10,000</a:t>
            </a:r>
          </a:p>
        </p:txBody>
      </p:sp>
      <p:pic>
        <p:nvPicPr>
          <p:cNvPr id="4100" name="Picture 4" descr="http://images.apple.com/ios/whats-new/static/ios-whats-new/whats-new/foundation/security/passcode/graphic_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64" y="2456359"/>
            <a:ext cx="737753" cy="15001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32709" y="4156364"/>
            <a:ext cx="10259291"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t>Two-factor authentication</a:t>
            </a:r>
          </a:p>
          <a:p>
            <a:pPr marL="285750" indent="-285750">
              <a:buFont typeface="Arial" panose="020B0604020202020204" pitchFamily="34" charset="0"/>
              <a:buChar char="•"/>
            </a:pPr>
            <a:r>
              <a:rPr lang="en-US" dirty="0"/>
              <a:t>A password alone is not always enough to keep your account secure. </a:t>
            </a:r>
            <a:endParaRPr lang="en-US" dirty="0" smtClean="0"/>
          </a:p>
          <a:p>
            <a:pPr marL="285750" indent="-285750">
              <a:buFont typeface="Arial" panose="020B0604020202020204" pitchFamily="34" charset="0"/>
              <a:buChar char="•"/>
            </a:pPr>
            <a:r>
              <a:rPr lang="en-US" dirty="0" smtClean="0"/>
              <a:t>Built-in </a:t>
            </a:r>
            <a:r>
              <a:rPr lang="en-US" dirty="0"/>
              <a:t>support for two-factor authentication. </a:t>
            </a:r>
            <a:endParaRPr lang="en-US" dirty="0" smtClean="0"/>
          </a:p>
          <a:p>
            <a:pPr marL="742950" lvl="1" indent="-285750">
              <a:buFont typeface="Arial" panose="020B0604020202020204" pitchFamily="34" charset="0"/>
              <a:buChar char="•"/>
            </a:pPr>
            <a:r>
              <a:rPr lang="en-US" dirty="0" smtClean="0"/>
              <a:t>Once </a:t>
            </a:r>
            <a:r>
              <a:rPr lang="en-US" dirty="0"/>
              <a:t>enrolled, any time you sign in from a new device or browser, </a:t>
            </a:r>
            <a:endParaRPr lang="en-US" dirty="0" smtClean="0"/>
          </a:p>
          <a:p>
            <a:pPr marL="742950" lvl="1" indent="-285750">
              <a:buFont typeface="Arial" panose="020B0604020202020204" pitchFamily="34" charset="0"/>
              <a:buChar char="•"/>
            </a:pPr>
            <a:r>
              <a:rPr lang="en-US" dirty="0" smtClean="0"/>
              <a:t>you’ll </a:t>
            </a:r>
            <a:r>
              <a:rPr lang="en-US" dirty="0"/>
              <a:t>be prompted for a verification </a:t>
            </a:r>
            <a:r>
              <a:rPr lang="en-US" dirty="0" smtClean="0"/>
              <a:t>code.</a:t>
            </a:r>
            <a:endParaRPr lang="en-US" baseline="30000" dirty="0"/>
          </a:p>
          <a:p>
            <a:pPr marL="285750" indent="-285750">
              <a:buFont typeface="Arial" panose="020B0604020202020204" pitchFamily="34" charset="0"/>
              <a:buChar char="•"/>
            </a:pPr>
            <a:r>
              <a:rPr lang="en-US" dirty="0" smtClean="0"/>
              <a:t>This </a:t>
            </a:r>
            <a:r>
              <a:rPr lang="en-US" dirty="0"/>
              <a:t>code is automatically displayed on your other Apple devices or sent to your phone. </a:t>
            </a:r>
            <a:endParaRPr lang="en-US" dirty="0" smtClean="0"/>
          </a:p>
          <a:p>
            <a:pPr marL="742950" lvl="1" indent="-285750">
              <a:buFont typeface="Arial" panose="020B0604020202020204" pitchFamily="34" charset="0"/>
              <a:buChar char="•"/>
            </a:pPr>
            <a:r>
              <a:rPr lang="en-US" dirty="0" smtClean="0"/>
              <a:t>Enter </a:t>
            </a:r>
            <a:r>
              <a:rPr lang="en-US" dirty="0"/>
              <a:t>the code and you’re quickly signed </a:t>
            </a:r>
            <a:r>
              <a:rPr lang="en-US" dirty="0" smtClean="0"/>
              <a:t>in.</a:t>
            </a:r>
          </a:p>
          <a:p>
            <a:pPr marL="742950" lvl="1" indent="-285750">
              <a:buFont typeface="Arial" panose="020B0604020202020204" pitchFamily="34" charset="0"/>
              <a:buChar char="•"/>
            </a:pPr>
            <a:r>
              <a:rPr lang="en-US" dirty="0" smtClean="0"/>
              <a:t>Any </a:t>
            </a:r>
            <a:r>
              <a:rPr lang="en-US" dirty="0"/>
              <a:t>unauthorized users are kept out.</a:t>
            </a:r>
          </a:p>
        </p:txBody>
      </p:sp>
      <p:pic>
        <p:nvPicPr>
          <p:cNvPr id="4102" name="Picture 6" descr="http://images.apple.com/ios/whats-new/static/ios-whats-new/whats-new/foundation/security/secure/graphic_lar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4279032"/>
            <a:ext cx="969819" cy="197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092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The Final Word</a:t>
            </a:r>
            <a:endParaRPr lang="en-US" dirty="0">
              <a:latin typeface="Georgia" panose="02040502050405020303" pitchFamily="18" charset="0"/>
            </a:endParaRPr>
          </a:p>
        </p:txBody>
      </p:sp>
      <p:sp>
        <p:nvSpPr>
          <p:cNvPr id="3" name="Content Placeholder 2"/>
          <p:cNvSpPr>
            <a:spLocks noGrp="1"/>
          </p:cNvSpPr>
          <p:nvPr>
            <p:ph idx="1"/>
          </p:nvPr>
        </p:nvSpPr>
        <p:spPr>
          <a:xfrm>
            <a:off x="621792" y="1392382"/>
            <a:ext cx="10960608" cy="5329093"/>
          </a:xfrm>
        </p:spPr>
        <p:txBody>
          <a:bodyPr>
            <a:normAutofit/>
          </a:bodyPr>
          <a:lstStyle/>
          <a:p>
            <a:r>
              <a:rPr lang="en-US" dirty="0" smtClean="0"/>
              <a:t>Not all iOS 9- 9.1 updates were covered.</a:t>
            </a:r>
          </a:p>
          <a:p>
            <a:r>
              <a:rPr lang="en-US" dirty="0" smtClean="0"/>
              <a:t>Some New Features are only for iPad or only for iPhone</a:t>
            </a:r>
          </a:p>
          <a:p>
            <a:r>
              <a:rPr lang="en-US" dirty="0" smtClean="0"/>
              <a:t>Some New Features required addition upgrading or Apps.</a:t>
            </a:r>
          </a:p>
          <a:p>
            <a:r>
              <a:rPr lang="en-US" dirty="0" smtClean="0"/>
              <a:t>Not all devices can handle all the New Features.</a:t>
            </a:r>
          </a:p>
          <a:p>
            <a:r>
              <a:rPr lang="en-US" b="1" dirty="0" smtClean="0"/>
              <a:t>iOS </a:t>
            </a:r>
            <a:r>
              <a:rPr lang="en-US" b="1" dirty="0"/>
              <a:t>9 is compatible with these devices</a:t>
            </a:r>
            <a:r>
              <a:rPr lang="en-US" b="1" dirty="0" smtClean="0"/>
              <a:t>. (If you are running iOS 8)</a:t>
            </a:r>
            <a:endParaRPr lang="en-US" b="1" dirty="0"/>
          </a:p>
          <a:p>
            <a:r>
              <a:rPr lang="en-US" b="1" dirty="0" smtClean="0"/>
              <a:t>iPhone ; </a:t>
            </a:r>
            <a:r>
              <a:rPr lang="en-US" dirty="0" smtClean="0"/>
              <a:t>iPhone 6s, 6s Plus; iPhone 6; 6 Plus; iPhone 5s, 5c, 5; iPhone 4s; </a:t>
            </a:r>
          </a:p>
          <a:p>
            <a:r>
              <a:rPr lang="en-US" b="1" dirty="0" smtClean="0"/>
              <a:t>iPad: </a:t>
            </a:r>
            <a:r>
              <a:rPr lang="en-US" dirty="0" smtClean="0"/>
              <a:t>iPad Pro; iPad </a:t>
            </a:r>
            <a:r>
              <a:rPr lang="en-US" dirty="0"/>
              <a:t>Air </a:t>
            </a:r>
            <a:r>
              <a:rPr lang="en-US" dirty="0" smtClean="0"/>
              <a:t>2; iPad Air; iPad 4th,3</a:t>
            </a:r>
            <a:r>
              <a:rPr lang="en-US" baseline="30000" dirty="0" smtClean="0"/>
              <a:t>rd</a:t>
            </a:r>
            <a:r>
              <a:rPr lang="en-US" dirty="0" smtClean="0"/>
              <a:t>, 2 generation; iPad </a:t>
            </a:r>
            <a:r>
              <a:rPr lang="en-US" dirty="0"/>
              <a:t>mini </a:t>
            </a:r>
            <a:r>
              <a:rPr lang="en-US" dirty="0" smtClean="0"/>
              <a:t>4,3,2</a:t>
            </a:r>
          </a:p>
          <a:p>
            <a:r>
              <a:rPr lang="en-US" dirty="0" smtClean="0"/>
              <a:t>This Website gives additional Information</a:t>
            </a:r>
          </a:p>
          <a:p>
            <a:pPr marL="0" indent="0" algn="ctr">
              <a:buNone/>
            </a:pPr>
            <a:r>
              <a:rPr lang="en-US" sz="3600" b="1" dirty="0">
                <a:latin typeface="Georgia" panose="02040502050405020303" pitchFamily="18" charset="0"/>
              </a:rPr>
              <a:t>http://www.apple.com/ios/whats-new</a:t>
            </a:r>
            <a:r>
              <a:rPr lang="en-US" sz="3600" b="1" dirty="0" smtClean="0">
                <a:latin typeface="Georgia" panose="02040502050405020303" pitchFamily="18" charset="0"/>
              </a:rPr>
              <a:t>/ </a:t>
            </a:r>
          </a:p>
        </p:txBody>
      </p:sp>
      <p:sp>
        <p:nvSpPr>
          <p:cNvPr id="4" name="Slide Number Placeholder 3"/>
          <p:cNvSpPr>
            <a:spLocks noGrp="1"/>
          </p:cNvSpPr>
          <p:nvPr>
            <p:ph type="sldNum" sz="quarter" idx="12"/>
          </p:nvPr>
        </p:nvSpPr>
        <p:spPr/>
        <p:txBody>
          <a:bodyPr/>
          <a:lstStyle/>
          <a:p>
            <a:fld id="{59003788-508F-4F24-BE38-FAEF012A0198}" type="slidenum">
              <a:rPr lang="en-US" smtClean="0"/>
              <a:t>44</a:t>
            </a:fld>
            <a:endParaRPr lang="en-US" dirty="0"/>
          </a:p>
        </p:txBody>
      </p:sp>
    </p:spTree>
    <p:extLst>
      <p:ext uri="{BB962C8B-B14F-4D97-AF65-F5344CB8AC3E}">
        <p14:creationId xmlns:p14="http://schemas.microsoft.com/office/powerpoint/2010/main" val="3193041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003788-508F-4F24-BE38-FAEF012A0198}" type="slidenum">
              <a:rPr lang="en-US" smtClean="0"/>
              <a:t>45</a:t>
            </a:fld>
            <a:endParaRPr lang="en-US" dirty="0"/>
          </a:p>
        </p:txBody>
      </p:sp>
      <p:pic>
        <p:nvPicPr>
          <p:cNvPr id="2050" name="Picture 2" descr="https://encrypted-tbn0.gstatic.com/images?q=tbn:ANd9GcQ-o9yqJHD66qDrSv1RfkfVMexK1ws-sKpTvNMbldf7iF5jrDZcNzCDqu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661" y="1059972"/>
            <a:ext cx="3902927" cy="39029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32049" y="5040351"/>
            <a:ext cx="6467707" cy="1446550"/>
          </a:xfrm>
          <a:prstGeom prst="rect">
            <a:avLst/>
          </a:prstGeom>
          <a:noFill/>
        </p:spPr>
        <p:txBody>
          <a:bodyPr wrap="square" rtlCol="0">
            <a:spAutoFit/>
          </a:bodyPr>
          <a:lstStyle/>
          <a:p>
            <a:pPr algn="ctr"/>
            <a:r>
              <a:rPr lang="en-US" sz="4400" dirty="0" smtClean="0"/>
              <a:t>Jere Minich</a:t>
            </a:r>
          </a:p>
          <a:p>
            <a:pPr algn="ctr"/>
            <a:r>
              <a:rPr lang="en-US" sz="4400" dirty="0" smtClean="0"/>
              <a:t>Jminich@apcug.org</a:t>
            </a:r>
            <a:endParaRPr lang="en-US" sz="4400" dirty="0"/>
          </a:p>
        </p:txBody>
      </p:sp>
      <p:sp>
        <p:nvSpPr>
          <p:cNvPr id="6" name="TextBox 5"/>
          <p:cNvSpPr txBox="1"/>
          <p:nvPr/>
        </p:nvSpPr>
        <p:spPr>
          <a:xfrm>
            <a:off x="970156" y="1460810"/>
            <a:ext cx="1516566" cy="1107996"/>
          </a:xfrm>
          <a:prstGeom prst="rect">
            <a:avLst/>
          </a:prstGeom>
          <a:noFill/>
        </p:spPr>
        <p:txBody>
          <a:bodyPr wrap="square" rtlCol="0">
            <a:spAutoFit/>
          </a:bodyPr>
          <a:lstStyle/>
          <a:p>
            <a:pPr algn="ctr"/>
            <a:r>
              <a:rPr lang="en-US" sz="6600" b="1" dirty="0" smtClean="0"/>
              <a:t>The</a:t>
            </a:r>
            <a:endParaRPr lang="en-US" sz="6600" b="1" dirty="0"/>
          </a:p>
        </p:txBody>
      </p:sp>
      <p:sp>
        <p:nvSpPr>
          <p:cNvPr id="7" name="TextBox 6"/>
          <p:cNvSpPr txBox="1"/>
          <p:nvPr/>
        </p:nvSpPr>
        <p:spPr>
          <a:xfrm>
            <a:off x="8965580" y="1293541"/>
            <a:ext cx="2207942" cy="1323439"/>
          </a:xfrm>
          <a:prstGeom prst="rect">
            <a:avLst/>
          </a:prstGeom>
          <a:noFill/>
        </p:spPr>
        <p:txBody>
          <a:bodyPr wrap="square" rtlCol="0">
            <a:spAutoFit/>
          </a:bodyPr>
          <a:lstStyle/>
          <a:p>
            <a:pPr algn="ctr"/>
            <a:r>
              <a:rPr lang="en-US" sz="8000" b="1" dirty="0" smtClean="0"/>
              <a:t>End</a:t>
            </a:r>
            <a:endParaRPr lang="en-US" sz="8000" b="1" dirty="0"/>
          </a:p>
        </p:txBody>
      </p:sp>
    </p:spTree>
    <p:extLst>
      <p:ext uri="{BB962C8B-B14F-4D97-AF65-F5344CB8AC3E}">
        <p14:creationId xmlns:p14="http://schemas.microsoft.com/office/powerpoint/2010/main" val="26758137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003788-508F-4F24-BE38-FAEF012A0198}" type="slidenum">
              <a:rPr lang="en-US" smtClean="0"/>
              <a:t>46</a:t>
            </a:fld>
            <a:endParaRPr lang="en-US" dirty="0"/>
          </a:p>
        </p:txBody>
      </p:sp>
      <p:sp>
        <p:nvSpPr>
          <p:cNvPr id="3" name="Rectangle 2"/>
          <p:cNvSpPr/>
          <p:nvPr/>
        </p:nvSpPr>
        <p:spPr>
          <a:xfrm>
            <a:off x="602166" y="2136339"/>
            <a:ext cx="10751634" cy="3539430"/>
          </a:xfrm>
          <a:prstGeom prst="rect">
            <a:avLst/>
          </a:prstGeom>
        </p:spPr>
        <p:txBody>
          <a:bodyPr wrap="square">
            <a:spAutoFit/>
          </a:bodyPr>
          <a:lstStyle/>
          <a:p>
            <a:r>
              <a:rPr lang="en-US" sz="3200" dirty="0" smtClean="0"/>
              <a:t>Disabling </a:t>
            </a:r>
            <a:r>
              <a:rPr lang="en-US" sz="3200" dirty="0"/>
              <a:t>transparency </a:t>
            </a:r>
            <a:r>
              <a:rPr lang="en-US" sz="3200" dirty="0" smtClean="0"/>
              <a:t>(eye candy)can </a:t>
            </a:r>
            <a:r>
              <a:rPr lang="en-US" sz="3200" dirty="0"/>
              <a:t>speed up the general </a:t>
            </a:r>
            <a:r>
              <a:rPr lang="en-US" sz="3200" dirty="0" smtClean="0"/>
              <a:t>interactivity.</a:t>
            </a:r>
          </a:p>
          <a:p>
            <a:endParaRPr lang="en-US" sz="3200" dirty="0"/>
          </a:p>
          <a:p>
            <a:pPr>
              <a:buFont typeface="+mj-lt"/>
              <a:buAutoNum type="arabicPeriod"/>
            </a:pPr>
            <a:r>
              <a:rPr lang="en-US" sz="3200" dirty="0" smtClean="0"/>
              <a:t> Open </a:t>
            </a:r>
            <a:r>
              <a:rPr lang="en-US" sz="3200" dirty="0"/>
              <a:t>the “Settings” app </a:t>
            </a:r>
          </a:p>
          <a:p>
            <a:pPr>
              <a:buFont typeface="+mj-lt"/>
              <a:buAutoNum type="arabicPeriod"/>
            </a:pPr>
            <a:r>
              <a:rPr lang="en-US" sz="3200" dirty="0" smtClean="0"/>
              <a:t> Go to: General &gt; Accessibility</a:t>
            </a:r>
            <a:r>
              <a:rPr lang="en-US" sz="3200" dirty="0"/>
              <a:t> </a:t>
            </a:r>
            <a:r>
              <a:rPr lang="en-US" sz="3200" dirty="0" smtClean="0"/>
              <a:t>&gt; Increase Contrast</a:t>
            </a:r>
            <a:r>
              <a:rPr lang="en-US" sz="3200" dirty="0"/>
              <a:t> </a:t>
            </a:r>
            <a:r>
              <a:rPr lang="en-US" sz="3200" dirty="0" smtClean="0"/>
              <a:t>&gt; Reduce Transparency. </a:t>
            </a:r>
          </a:p>
          <a:p>
            <a:pPr>
              <a:buFont typeface="+mj-lt"/>
              <a:buAutoNum type="arabicPeriod"/>
            </a:pPr>
            <a:r>
              <a:rPr lang="en-US" sz="3200" dirty="0"/>
              <a:t> </a:t>
            </a:r>
            <a:r>
              <a:rPr lang="en-US" sz="3200" dirty="0" smtClean="0"/>
              <a:t>Tap that </a:t>
            </a:r>
            <a:r>
              <a:rPr lang="en-US" sz="3200" dirty="0"/>
              <a:t>to the </a:t>
            </a:r>
            <a:r>
              <a:rPr lang="en-US" sz="3200" dirty="0" smtClean="0"/>
              <a:t>‘</a:t>
            </a:r>
            <a:r>
              <a:rPr lang="en-US" sz="3200" b="1" dirty="0" smtClean="0"/>
              <a:t>ON</a:t>
            </a:r>
            <a:r>
              <a:rPr lang="en-US" sz="3200" dirty="0" smtClean="0"/>
              <a:t>’ </a:t>
            </a:r>
            <a:r>
              <a:rPr lang="en-US" sz="3200" dirty="0"/>
              <a:t>position</a:t>
            </a:r>
          </a:p>
        </p:txBody>
      </p:sp>
      <p:sp>
        <p:nvSpPr>
          <p:cNvPr id="4" name="TextBox 3"/>
          <p:cNvSpPr txBox="1"/>
          <p:nvPr/>
        </p:nvSpPr>
        <p:spPr>
          <a:xfrm>
            <a:off x="843344" y="176846"/>
            <a:ext cx="10269278" cy="1323439"/>
          </a:xfrm>
          <a:prstGeom prst="rect">
            <a:avLst/>
          </a:prstGeom>
          <a:noFill/>
        </p:spPr>
        <p:txBody>
          <a:bodyPr wrap="square" rtlCol="0">
            <a:spAutoFit/>
          </a:bodyPr>
          <a:lstStyle/>
          <a:p>
            <a:pPr algn="ctr"/>
            <a:r>
              <a:rPr lang="en-US" sz="4000" b="1" dirty="0" smtClean="0">
                <a:solidFill>
                  <a:srgbClr val="FF0000"/>
                </a:solidFill>
                <a:latin typeface="Georgia" panose="02040502050405020303" pitchFamily="18" charset="0"/>
              </a:rPr>
              <a:t>Extra - </a:t>
            </a:r>
            <a:r>
              <a:rPr lang="en-US" sz="4000" b="1" dirty="0" smtClean="0">
                <a:latin typeface="Georgia" panose="02040502050405020303" pitchFamily="18" charset="0"/>
              </a:rPr>
              <a:t>Speed </a:t>
            </a:r>
            <a:r>
              <a:rPr lang="en-US" sz="4000" b="1" dirty="0">
                <a:latin typeface="Georgia" panose="02040502050405020303" pitchFamily="18" charset="0"/>
              </a:rPr>
              <a:t>Up iOS 9 </a:t>
            </a:r>
            <a:r>
              <a:rPr lang="en-US" sz="4000" b="1" dirty="0" smtClean="0">
                <a:latin typeface="Georgia" panose="02040502050405020303" pitchFamily="18" charset="0"/>
              </a:rPr>
              <a:t>by:</a:t>
            </a:r>
          </a:p>
          <a:p>
            <a:pPr algn="ctr"/>
            <a:r>
              <a:rPr lang="en-US" sz="4000" b="1" dirty="0" smtClean="0">
                <a:latin typeface="Georgia" panose="02040502050405020303" pitchFamily="18" charset="0"/>
              </a:rPr>
              <a:t> </a:t>
            </a:r>
            <a:r>
              <a:rPr lang="en-US" sz="4000" b="1" dirty="0">
                <a:latin typeface="Georgia" panose="02040502050405020303" pitchFamily="18" charset="0"/>
              </a:rPr>
              <a:t>Disabling Transparency &amp; Motion</a:t>
            </a:r>
          </a:p>
        </p:txBody>
      </p:sp>
    </p:spTree>
    <p:extLst>
      <p:ext uri="{BB962C8B-B14F-4D97-AF65-F5344CB8AC3E}">
        <p14:creationId xmlns:p14="http://schemas.microsoft.com/office/powerpoint/2010/main" val="1418038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normAutofit/>
          </a:bodyPr>
          <a:lstStyle/>
          <a:p>
            <a:pPr algn="ctr"/>
            <a:r>
              <a:rPr lang="en-US" b="1" dirty="0">
                <a:solidFill>
                  <a:srgbClr val="FF0000"/>
                </a:solidFill>
                <a:latin typeface="Georgia" panose="02040502050405020303" pitchFamily="18" charset="0"/>
              </a:rPr>
              <a:t>Extra - </a:t>
            </a:r>
            <a:r>
              <a:rPr lang="en-US" b="1" dirty="0" smtClean="0">
                <a:latin typeface="Georgia" panose="02040502050405020303" pitchFamily="18" charset="0"/>
              </a:rPr>
              <a:t>Speed </a:t>
            </a:r>
            <a:r>
              <a:rPr lang="en-US" b="1" dirty="0">
                <a:latin typeface="Georgia" panose="02040502050405020303" pitchFamily="18" charset="0"/>
              </a:rPr>
              <a:t>Up iOS 9 by:</a:t>
            </a:r>
            <a:br>
              <a:rPr lang="en-US" b="1" dirty="0">
                <a:latin typeface="Georgia" panose="02040502050405020303" pitchFamily="18" charset="0"/>
              </a:rPr>
            </a:br>
            <a:r>
              <a:rPr lang="en-US" dirty="0">
                <a:latin typeface="Georgia" panose="02040502050405020303" pitchFamily="18" charset="0"/>
              </a:rPr>
              <a:t>Reduce Motion</a:t>
            </a:r>
          </a:p>
        </p:txBody>
      </p:sp>
      <p:sp>
        <p:nvSpPr>
          <p:cNvPr id="4" name="Content Placeholder 3"/>
          <p:cNvSpPr>
            <a:spLocks noGrp="1"/>
          </p:cNvSpPr>
          <p:nvPr>
            <p:ph idx="1"/>
          </p:nvPr>
        </p:nvSpPr>
        <p:spPr>
          <a:xfrm>
            <a:off x="838200" y="2187574"/>
            <a:ext cx="10515600" cy="4351338"/>
          </a:xfrm>
        </p:spPr>
        <p:txBody>
          <a:bodyPr>
            <a:normAutofit fontScale="92500" lnSpcReduction="10000"/>
          </a:bodyPr>
          <a:lstStyle/>
          <a:p>
            <a:r>
              <a:rPr lang="en-US" sz="4400" dirty="0"/>
              <a:t>Disabling </a:t>
            </a:r>
            <a:r>
              <a:rPr lang="en-US" sz="4400" dirty="0" smtClean="0"/>
              <a:t>motion </a:t>
            </a:r>
            <a:r>
              <a:rPr lang="en-US" sz="4400" dirty="0"/>
              <a:t>(eye candy</a:t>
            </a:r>
            <a:r>
              <a:rPr lang="en-US" sz="4400" dirty="0" smtClean="0"/>
              <a:t>) can </a:t>
            </a:r>
            <a:r>
              <a:rPr lang="en-US" sz="4400" dirty="0"/>
              <a:t>speed up the general interactivity.</a:t>
            </a:r>
          </a:p>
          <a:p>
            <a:endParaRPr lang="en-US" sz="4400" dirty="0" smtClean="0"/>
          </a:p>
          <a:p>
            <a:r>
              <a:rPr lang="en-US" sz="4400" dirty="0" smtClean="0"/>
              <a:t>1. Open the “Settings” app.</a:t>
            </a:r>
          </a:p>
          <a:p>
            <a:r>
              <a:rPr lang="en-US" sz="4400" dirty="0" smtClean="0"/>
              <a:t>2. Go to: General</a:t>
            </a:r>
            <a:r>
              <a:rPr lang="en-US" sz="4400" dirty="0"/>
              <a:t> </a:t>
            </a:r>
            <a:r>
              <a:rPr lang="en-US" sz="4400" dirty="0" smtClean="0"/>
              <a:t>&gt; Accessibility</a:t>
            </a:r>
            <a:r>
              <a:rPr lang="en-US" sz="4400" dirty="0"/>
              <a:t> </a:t>
            </a:r>
            <a:r>
              <a:rPr lang="en-US" sz="4400" dirty="0" smtClean="0"/>
              <a:t>&gt; Reduce Motion. </a:t>
            </a:r>
          </a:p>
          <a:p>
            <a:r>
              <a:rPr lang="en-US" sz="4400" dirty="0"/>
              <a:t>3</a:t>
            </a:r>
            <a:r>
              <a:rPr lang="en-US" sz="4400" dirty="0" smtClean="0"/>
              <a:t>. Tap that to </a:t>
            </a:r>
            <a:r>
              <a:rPr lang="en-US" sz="4400" dirty="0"/>
              <a:t>the </a:t>
            </a:r>
            <a:r>
              <a:rPr lang="en-US" sz="4400" dirty="0" smtClean="0"/>
              <a:t>‘</a:t>
            </a:r>
            <a:r>
              <a:rPr lang="en-US" sz="4400" b="1" dirty="0" smtClean="0"/>
              <a:t>ON</a:t>
            </a:r>
            <a:r>
              <a:rPr lang="en-US" sz="4400" dirty="0" smtClean="0"/>
              <a:t>’ position.</a:t>
            </a:r>
            <a:endParaRPr lang="en-US" sz="4400" dirty="0"/>
          </a:p>
        </p:txBody>
      </p:sp>
      <p:sp>
        <p:nvSpPr>
          <p:cNvPr id="2" name="Slide Number Placeholder 1"/>
          <p:cNvSpPr>
            <a:spLocks noGrp="1"/>
          </p:cNvSpPr>
          <p:nvPr>
            <p:ph type="sldNum" sz="quarter" idx="12"/>
          </p:nvPr>
        </p:nvSpPr>
        <p:spPr/>
        <p:txBody>
          <a:bodyPr/>
          <a:lstStyle/>
          <a:p>
            <a:fld id="{59003788-508F-4F24-BE38-FAEF012A0198}" type="slidenum">
              <a:rPr lang="en-US" smtClean="0"/>
              <a:t>47</a:t>
            </a:fld>
            <a:endParaRPr lang="en-US" dirty="0"/>
          </a:p>
        </p:txBody>
      </p:sp>
    </p:spTree>
    <p:extLst>
      <p:ext uri="{BB962C8B-B14F-4D97-AF65-F5344CB8AC3E}">
        <p14:creationId xmlns:p14="http://schemas.microsoft.com/office/powerpoint/2010/main" val="932437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750" y="320675"/>
            <a:ext cx="11252499" cy="1325563"/>
          </a:xfrm>
        </p:spPr>
        <p:txBody>
          <a:bodyPr>
            <a:normAutofit fontScale="90000"/>
          </a:bodyPr>
          <a:lstStyle/>
          <a:p>
            <a:pPr algn="ctr"/>
            <a:r>
              <a:rPr lang="en-US" b="1" dirty="0">
                <a:solidFill>
                  <a:srgbClr val="FF0000"/>
                </a:solidFill>
                <a:latin typeface="Georgia" panose="02040502050405020303" pitchFamily="18" charset="0"/>
              </a:rPr>
              <a:t>Extra - </a:t>
            </a:r>
            <a:r>
              <a:rPr lang="en-US" b="1" dirty="0" smtClean="0">
                <a:latin typeface="Georgia" panose="02040502050405020303" pitchFamily="18" charset="0"/>
              </a:rPr>
              <a:t>Boost </a:t>
            </a:r>
            <a:r>
              <a:rPr lang="en-US" b="1" dirty="0">
                <a:latin typeface="Georgia" panose="02040502050405020303" pitchFamily="18" charset="0"/>
              </a:rPr>
              <a:t>Performance By Disabling </a:t>
            </a:r>
            <a:r>
              <a:rPr lang="en-US" b="1" dirty="0" smtClean="0">
                <a:latin typeface="Georgia" panose="02040502050405020303" pitchFamily="18" charset="0"/>
              </a:rPr>
              <a:t/>
            </a:r>
            <a:br>
              <a:rPr lang="en-US" b="1" dirty="0" smtClean="0">
                <a:latin typeface="Georgia" panose="02040502050405020303" pitchFamily="18" charset="0"/>
              </a:rPr>
            </a:br>
            <a:r>
              <a:rPr lang="en-US" b="1" dirty="0" smtClean="0">
                <a:latin typeface="Georgia" panose="02040502050405020303" pitchFamily="18" charset="0"/>
              </a:rPr>
              <a:t>‘Background </a:t>
            </a:r>
            <a:r>
              <a:rPr lang="en-US" b="1" dirty="0">
                <a:latin typeface="Georgia" panose="02040502050405020303" pitchFamily="18" charset="0"/>
              </a:rPr>
              <a:t>App </a:t>
            </a:r>
            <a:r>
              <a:rPr lang="en-US" b="1" dirty="0" smtClean="0">
                <a:latin typeface="Georgia" panose="02040502050405020303" pitchFamily="18" charset="0"/>
              </a:rPr>
              <a:t>Refresh’</a:t>
            </a:r>
            <a:endParaRPr lang="en-US" dirty="0">
              <a:latin typeface="Georgia" panose="02040502050405020303" pitchFamily="18" charset="0"/>
            </a:endParaRPr>
          </a:p>
        </p:txBody>
      </p:sp>
      <p:sp>
        <p:nvSpPr>
          <p:cNvPr id="4" name="Content Placeholder 3"/>
          <p:cNvSpPr>
            <a:spLocks noGrp="1"/>
          </p:cNvSpPr>
          <p:nvPr>
            <p:ph idx="1"/>
          </p:nvPr>
        </p:nvSpPr>
        <p:spPr/>
        <p:txBody>
          <a:bodyPr/>
          <a:lstStyle/>
          <a:p>
            <a:r>
              <a:rPr lang="en-US" sz="4400" dirty="0" smtClean="0"/>
              <a:t>1. Open </a:t>
            </a:r>
            <a:r>
              <a:rPr lang="en-US" sz="4400" dirty="0"/>
              <a:t>the </a:t>
            </a:r>
            <a:r>
              <a:rPr lang="en-US" sz="4400" dirty="0" smtClean="0"/>
              <a:t>“Settings” app,</a:t>
            </a:r>
          </a:p>
          <a:p>
            <a:r>
              <a:rPr lang="en-US" sz="4400" dirty="0" smtClean="0"/>
              <a:t>2. Go to: General &gt; Background </a:t>
            </a:r>
            <a:r>
              <a:rPr lang="en-US" sz="4400" dirty="0"/>
              <a:t>App </a:t>
            </a:r>
            <a:r>
              <a:rPr lang="en-US" sz="4400" dirty="0" smtClean="0"/>
              <a:t>Refresh. </a:t>
            </a:r>
          </a:p>
          <a:p>
            <a:r>
              <a:rPr lang="en-US" sz="4400" dirty="0"/>
              <a:t>3</a:t>
            </a:r>
            <a:r>
              <a:rPr lang="en-US" sz="4400" dirty="0" smtClean="0"/>
              <a:t>. Tap to turn </a:t>
            </a:r>
            <a:r>
              <a:rPr lang="en-US" sz="4400" dirty="0"/>
              <a:t>the feature to the </a:t>
            </a:r>
            <a:r>
              <a:rPr lang="en-US" sz="4400" dirty="0" smtClean="0"/>
              <a:t>‘</a:t>
            </a:r>
            <a:r>
              <a:rPr lang="en-US" sz="4400" b="1" dirty="0" smtClean="0"/>
              <a:t>OFF</a:t>
            </a:r>
            <a:r>
              <a:rPr lang="en-US" sz="4400" dirty="0" smtClean="0"/>
              <a:t>’ position.</a:t>
            </a:r>
            <a:endParaRPr lang="en-US" sz="4400" dirty="0"/>
          </a:p>
          <a:p>
            <a:endParaRPr lang="en-US" dirty="0"/>
          </a:p>
        </p:txBody>
      </p:sp>
      <p:sp>
        <p:nvSpPr>
          <p:cNvPr id="2" name="Slide Number Placeholder 1"/>
          <p:cNvSpPr>
            <a:spLocks noGrp="1"/>
          </p:cNvSpPr>
          <p:nvPr>
            <p:ph type="sldNum" sz="quarter" idx="12"/>
          </p:nvPr>
        </p:nvSpPr>
        <p:spPr/>
        <p:txBody>
          <a:bodyPr/>
          <a:lstStyle/>
          <a:p>
            <a:fld id="{59003788-508F-4F24-BE38-FAEF012A0198}" type="slidenum">
              <a:rPr lang="en-US" smtClean="0"/>
              <a:t>48</a:t>
            </a:fld>
            <a:endParaRPr lang="en-US" dirty="0"/>
          </a:p>
        </p:txBody>
      </p:sp>
    </p:spTree>
    <p:extLst>
      <p:ext uri="{BB962C8B-B14F-4D97-AF65-F5344CB8AC3E}">
        <p14:creationId xmlns:p14="http://schemas.microsoft.com/office/powerpoint/2010/main" val="1518976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6879" y="346653"/>
            <a:ext cx="11038242" cy="1325563"/>
          </a:xfrm>
        </p:spPr>
        <p:txBody>
          <a:bodyPr>
            <a:normAutofit/>
          </a:bodyPr>
          <a:lstStyle/>
          <a:p>
            <a:pPr algn="ctr"/>
            <a:r>
              <a:rPr lang="en-US" b="1" dirty="0">
                <a:solidFill>
                  <a:srgbClr val="FF0000"/>
                </a:solidFill>
                <a:latin typeface="Georgia" panose="02040502050405020303" pitchFamily="18" charset="0"/>
              </a:rPr>
              <a:t>Extra - </a:t>
            </a:r>
            <a:r>
              <a:rPr lang="en-US" b="1" dirty="0" smtClean="0">
                <a:latin typeface="Georgia" panose="02040502050405020303" pitchFamily="18" charset="0"/>
              </a:rPr>
              <a:t>Disable ‘Spotlight Search’ </a:t>
            </a:r>
            <a:r>
              <a:rPr lang="en-US" b="1" dirty="0">
                <a:latin typeface="Georgia" panose="02040502050405020303" pitchFamily="18" charset="0"/>
              </a:rPr>
              <a:t>for </a:t>
            </a:r>
            <a:r>
              <a:rPr lang="en-US" b="1" dirty="0" smtClean="0">
                <a:latin typeface="Georgia" panose="02040502050405020303" pitchFamily="18" charset="0"/>
              </a:rPr>
              <a:t/>
            </a:r>
            <a:br>
              <a:rPr lang="en-US" b="1" dirty="0" smtClean="0">
                <a:latin typeface="Georgia" panose="02040502050405020303" pitchFamily="18" charset="0"/>
              </a:rPr>
            </a:br>
            <a:r>
              <a:rPr lang="en-US" b="1" dirty="0" smtClean="0">
                <a:latin typeface="Georgia" panose="02040502050405020303" pitchFamily="18" charset="0"/>
              </a:rPr>
              <a:t> </a:t>
            </a:r>
            <a:r>
              <a:rPr lang="en-US" b="1" dirty="0">
                <a:latin typeface="Georgia" panose="02040502050405020303" pitchFamily="18" charset="0"/>
              </a:rPr>
              <a:t>Another Speed </a:t>
            </a:r>
            <a:r>
              <a:rPr lang="en-US" b="1" dirty="0" smtClean="0">
                <a:latin typeface="Georgia" panose="02040502050405020303" pitchFamily="18" charset="0"/>
              </a:rPr>
              <a:t>Increase</a:t>
            </a:r>
            <a:endParaRPr lang="en-US" dirty="0">
              <a:latin typeface="Georgia" panose="02040502050405020303" pitchFamily="18" charset="0"/>
            </a:endParaRPr>
          </a:p>
        </p:txBody>
      </p:sp>
      <p:sp>
        <p:nvSpPr>
          <p:cNvPr id="4" name="Content Placeholder 3"/>
          <p:cNvSpPr>
            <a:spLocks noGrp="1"/>
          </p:cNvSpPr>
          <p:nvPr>
            <p:ph idx="1"/>
          </p:nvPr>
        </p:nvSpPr>
        <p:spPr>
          <a:xfrm>
            <a:off x="838200" y="1825624"/>
            <a:ext cx="10515600" cy="4742443"/>
          </a:xfrm>
        </p:spPr>
        <p:txBody>
          <a:bodyPr>
            <a:normAutofit/>
          </a:bodyPr>
          <a:lstStyle/>
          <a:p>
            <a:r>
              <a:rPr lang="en-US" dirty="0" smtClean="0"/>
              <a:t>It also slows down iOS (at least on some hardware), and turning it off has an immediately noticeable increase in speed.</a:t>
            </a:r>
          </a:p>
          <a:p>
            <a:endParaRPr lang="en-US" dirty="0" smtClean="0"/>
          </a:p>
          <a:p>
            <a:r>
              <a:rPr lang="en-US" sz="4000" dirty="0" smtClean="0"/>
              <a:t>1. Open </a:t>
            </a:r>
            <a:r>
              <a:rPr lang="en-US" sz="4000" dirty="0"/>
              <a:t>the </a:t>
            </a:r>
            <a:r>
              <a:rPr lang="en-US" sz="4000" dirty="0" smtClean="0"/>
              <a:t>“Settings” app.</a:t>
            </a:r>
          </a:p>
          <a:p>
            <a:r>
              <a:rPr lang="en-US" sz="4000" dirty="0" smtClean="0"/>
              <a:t>2. Go to: General</a:t>
            </a:r>
            <a:r>
              <a:rPr lang="en-US" sz="4000" dirty="0"/>
              <a:t> </a:t>
            </a:r>
            <a:r>
              <a:rPr lang="en-US" sz="4000" dirty="0" smtClean="0"/>
              <a:t>&gt; Spotlight Search. </a:t>
            </a:r>
            <a:endParaRPr lang="en-US" sz="4000" dirty="0"/>
          </a:p>
          <a:p>
            <a:r>
              <a:rPr lang="en-US" sz="4000" dirty="0"/>
              <a:t>3</a:t>
            </a:r>
            <a:r>
              <a:rPr lang="en-US" sz="4000" dirty="0" smtClean="0"/>
              <a:t>. Tap </a:t>
            </a:r>
            <a:r>
              <a:rPr lang="en-US" sz="4000" dirty="0"/>
              <a:t>the switch for </a:t>
            </a:r>
            <a:r>
              <a:rPr lang="en-US" sz="4000" dirty="0" smtClean="0"/>
              <a:t>“Spotlight Suggestions” </a:t>
            </a:r>
            <a:r>
              <a:rPr lang="en-US" sz="4000" dirty="0"/>
              <a:t>to the </a:t>
            </a:r>
            <a:r>
              <a:rPr lang="en-US" sz="4000" dirty="0" smtClean="0"/>
              <a:t>‘</a:t>
            </a:r>
            <a:r>
              <a:rPr lang="en-US" sz="4000" b="1" dirty="0" smtClean="0"/>
              <a:t>OFF</a:t>
            </a:r>
            <a:r>
              <a:rPr lang="en-US" sz="4000" dirty="0" smtClean="0"/>
              <a:t>’ position</a:t>
            </a:r>
            <a:r>
              <a:rPr lang="en-US" sz="4000" dirty="0"/>
              <a:t>.</a:t>
            </a:r>
          </a:p>
        </p:txBody>
      </p:sp>
      <p:sp>
        <p:nvSpPr>
          <p:cNvPr id="2" name="Slide Number Placeholder 1"/>
          <p:cNvSpPr>
            <a:spLocks noGrp="1"/>
          </p:cNvSpPr>
          <p:nvPr>
            <p:ph type="sldNum" sz="quarter" idx="12"/>
          </p:nvPr>
        </p:nvSpPr>
        <p:spPr/>
        <p:txBody>
          <a:bodyPr/>
          <a:lstStyle/>
          <a:p>
            <a:fld id="{59003788-508F-4F24-BE38-FAEF012A0198}" type="slidenum">
              <a:rPr lang="en-US" smtClean="0"/>
              <a:t>49</a:t>
            </a:fld>
            <a:endParaRPr lang="en-US" dirty="0"/>
          </a:p>
        </p:txBody>
      </p:sp>
    </p:spTree>
    <p:extLst>
      <p:ext uri="{BB962C8B-B14F-4D97-AF65-F5344CB8AC3E}">
        <p14:creationId xmlns:p14="http://schemas.microsoft.com/office/powerpoint/2010/main" val="292930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Georgia" panose="02040502050405020303" pitchFamily="18" charset="0"/>
              </a:rPr>
              <a:t>A rundown of the major changes in Settings in iOS 9</a:t>
            </a:r>
            <a:endParaRPr lang="en-US" b="1" dirty="0">
              <a:latin typeface="Georgia" panose="02040502050405020303" pitchFamily="18" charset="0"/>
            </a:endParaRPr>
          </a:p>
        </p:txBody>
      </p:sp>
      <p:sp>
        <p:nvSpPr>
          <p:cNvPr id="3" name="Content Placeholder 2"/>
          <p:cNvSpPr>
            <a:spLocks noGrp="1"/>
          </p:cNvSpPr>
          <p:nvPr>
            <p:ph idx="1"/>
          </p:nvPr>
        </p:nvSpPr>
        <p:spPr>
          <a:xfrm>
            <a:off x="838200" y="1825625"/>
            <a:ext cx="10515600" cy="4895850"/>
          </a:xfrm>
        </p:spPr>
        <p:txBody>
          <a:bodyPr>
            <a:normAutofit/>
          </a:bodyPr>
          <a:lstStyle/>
          <a:p>
            <a:r>
              <a:rPr lang="en-US" sz="3200" b="1" dirty="0" smtClean="0"/>
              <a:t>Cellular -  SIM PIN </a:t>
            </a:r>
          </a:p>
          <a:p>
            <a:pPr lvl="1"/>
            <a:r>
              <a:rPr lang="en-US" dirty="0" smtClean="0"/>
              <a:t>which used to be in the Phone settings</a:t>
            </a:r>
          </a:p>
          <a:p>
            <a:pPr lvl="1"/>
            <a:r>
              <a:rPr lang="en-US" dirty="0" smtClean="0"/>
              <a:t>now is here in Cellular </a:t>
            </a:r>
          </a:p>
          <a:p>
            <a:r>
              <a:rPr lang="en-US" dirty="0" smtClean="0"/>
              <a:t>Put a separate PIN code on SIM card. </a:t>
            </a:r>
          </a:p>
          <a:p>
            <a:pPr lvl="1"/>
            <a:r>
              <a:rPr lang="en-US" dirty="0" smtClean="0"/>
              <a:t>Stolen or misplaced phone, </a:t>
            </a:r>
          </a:p>
          <a:p>
            <a:pPr lvl="1"/>
            <a:r>
              <a:rPr lang="en-US" dirty="0" smtClean="0"/>
              <a:t>Couldn’t use your SIM card in another device. </a:t>
            </a:r>
          </a:p>
          <a:p>
            <a:r>
              <a:rPr lang="en-US" dirty="0" smtClean="0"/>
              <a:t>iPhone / iPad will prompt - enter the SIM pin whenever you:</a:t>
            </a:r>
          </a:p>
          <a:p>
            <a:pPr lvl="1"/>
            <a:r>
              <a:rPr lang="en-US" dirty="0" smtClean="0"/>
              <a:t>swap out the SIM </a:t>
            </a:r>
          </a:p>
          <a:p>
            <a:pPr lvl="1"/>
            <a:r>
              <a:rPr lang="en-US" dirty="0" smtClean="0"/>
              <a:t>reboot the device</a:t>
            </a:r>
          </a:p>
          <a:p>
            <a:r>
              <a:rPr lang="en-US" sz="2400" i="1" dirty="0" smtClean="0"/>
              <a:t> Subscriber Identity Module (SIM) Personal Identification Number (PIN) </a:t>
            </a:r>
          </a:p>
          <a:p>
            <a:endParaRPr lang="en-US" dirty="0" smtClean="0"/>
          </a:p>
        </p:txBody>
      </p:sp>
      <p:sp>
        <p:nvSpPr>
          <p:cNvPr id="4" name="Slide Number Placeholder 3"/>
          <p:cNvSpPr>
            <a:spLocks noGrp="1"/>
          </p:cNvSpPr>
          <p:nvPr>
            <p:ph type="sldNum" sz="quarter" idx="12"/>
          </p:nvPr>
        </p:nvSpPr>
        <p:spPr/>
        <p:txBody>
          <a:bodyPr/>
          <a:lstStyle/>
          <a:p>
            <a:fld id="{59003788-508F-4F24-BE38-FAEF012A0198}" type="slidenum">
              <a:rPr lang="en-US" smtClean="0"/>
              <a:t>5</a:t>
            </a:fld>
            <a:endParaRPr lang="en-US" dirty="0"/>
          </a:p>
        </p:txBody>
      </p:sp>
    </p:spTree>
    <p:extLst>
      <p:ext uri="{BB962C8B-B14F-4D97-AF65-F5344CB8AC3E}">
        <p14:creationId xmlns:p14="http://schemas.microsoft.com/office/powerpoint/2010/main" val="21558301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354367"/>
            <a:ext cx="11672046" cy="1325563"/>
          </a:xfrm>
        </p:spPr>
        <p:txBody>
          <a:bodyPr/>
          <a:lstStyle/>
          <a:p>
            <a:pPr algn="ctr"/>
            <a:r>
              <a:rPr lang="en-US" b="1" dirty="0">
                <a:latin typeface="Georgia" panose="02040502050405020303" pitchFamily="18" charset="0"/>
              </a:rPr>
              <a:t>Safari for </a:t>
            </a:r>
            <a:r>
              <a:rPr lang="en-US" b="1" dirty="0" smtClean="0">
                <a:latin typeface="Georgia" panose="02040502050405020303" pitchFamily="18" charset="0"/>
              </a:rPr>
              <a:t>iPhone &amp; </a:t>
            </a:r>
            <a:r>
              <a:rPr lang="en-US" b="1" dirty="0">
                <a:latin typeface="Georgia" panose="02040502050405020303" pitchFamily="18" charset="0"/>
              </a:rPr>
              <a:t>iPad running slow? Here's how to speed it up!</a:t>
            </a:r>
          </a:p>
        </p:txBody>
      </p:sp>
      <p:sp>
        <p:nvSpPr>
          <p:cNvPr id="3" name="Content Placeholder 2"/>
          <p:cNvSpPr>
            <a:spLocks noGrp="1"/>
          </p:cNvSpPr>
          <p:nvPr>
            <p:ph idx="1"/>
          </p:nvPr>
        </p:nvSpPr>
        <p:spPr>
          <a:xfrm>
            <a:off x="838200" y="1825625"/>
            <a:ext cx="10515600" cy="4895850"/>
          </a:xfrm>
        </p:spPr>
        <p:txBody>
          <a:bodyPr>
            <a:normAutofit/>
          </a:bodyPr>
          <a:lstStyle/>
          <a:p>
            <a:r>
              <a:rPr lang="en-US" sz="3600" dirty="0" smtClean="0"/>
              <a:t>1. Open the ‘Settings’ app. </a:t>
            </a:r>
            <a:endParaRPr lang="en-US" sz="3600" dirty="0"/>
          </a:p>
          <a:p>
            <a:r>
              <a:rPr lang="en-US" sz="3600" dirty="0" smtClean="0"/>
              <a:t>2. Go to: Safari &gt;  Scroll down - Clear </a:t>
            </a:r>
            <a:r>
              <a:rPr lang="en-US" sz="3600" dirty="0"/>
              <a:t>History and Website </a:t>
            </a:r>
            <a:r>
              <a:rPr lang="en-US" sz="3600" dirty="0" smtClean="0"/>
              <a:t>Data. </a:t>
            </a:r>
          </a:p>
          <a:p>
            <a:r>
              <a:rPr lang="en-US" sz="3600" dirty="0"/>
              <a:t>3</a:t>
            </a:r>
            <a:r>
              <a:rPr lang="en-US" sz="3600" dirty="0" smtClean="0"/>
              <a:t>. Tap on ‘Clear’ </a:t>
            </a:r>
          </a:p>
          <a:p>
            <a:r>
              <a:rPr lang="en-US" sz="3600" dirty="0" smtClean="0"/>
              <a:t>4. On the pop-up Tap ‘Clear History and Data’.</a:t>
            </a:r>
            <a:endParaRPr lang="en-US" sz="3600" dirty="0"/>
          </a:p>
        </p:txBody>
      </p:sp>
      <p:sp>
        <p:nvSpPr>
          <p:cNvPr id="4" name="Slide Number Placeholder 3"/>
          <p:cNvSpPr>
            <a:spLocks noGrp="1"/>
          </p:cNvSpPr>
          <p:nvPr>
            <p:ph type="sldNum" sz="quarter" idx="12"/>
          </p:nvPr>
        </p:nvSpPr>
        <p:spPr/>
        <p:txBody>
          <a:bodyPr/>
          <a:lstStyle/>
          <a:p>
            <a:fld id="{59003788-508F-4F24-BE38-FAEF012A0198}" type="slidenum">
              <a:rPr lang="en-US" smtClean="0"/>
              <a:t>50</a:t>
            </a:fld>
            <a:endParaRPr lang="en-US" dirty="0"/>
          </a:p>
        </p:txBody>
      </p:sp>
    </p:spTree>
    <p:extLst>
      <p:ext uri="{BB962C8B-B14F-4D97-AF65-F5344CB8AC3E}">
        <p14:creationId xmlns:p14="http://schemas.microsoft.com/office/powerpoint/2010/main" val="149798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96" y="0"/>
            <a:ext cx="11809207" cy="1325563"/>
          </a:xfrm>
        </p:spPr>
        <p:txBody>
          <a:bodyPr/>
          <a:lstStyle/>
          <a:p>
            <a:pPr algn="ctr"/>
            <a:r>
              <a:rPr lang="en-US" b="1" dirty="0">
                <a:latin typeface="Georgia" panose="02040502050405020303" pitchFamily="18" charset="0"/>
              </a:rPr>
              <a:t>Bonus Tip: Forcibly Reboot the Device</a:t>
            </a:r>
          </a:p>
        </p:txBody>
      </p:sp>
      <p:sp>
        <p:nvSpPr>
          <p:cNvPr id="3" name="Content Placeholder 2"/>
          <p:cNvSpPr>
            <a:spLocks noGrp="1"/>
          </p:cNvSpPr>
          <p:nvPr>
            <p:ph idx="1"/>
          </p:nvPr>
        </p:nvSpPr>
        <p:spPr>
          <a:xfrm>
            <a:off x="838200" y="1506072"/>
            <a:ext cx="10515600" cy="5128904"/>
          </a:xfrm>
        </p:spPr>
        <p:txBody>
          <a:bodyPr>
            <a:normAutofit lnSpcReduction="10000"/>
          </a:bodyPr>
          <a:lstStyle/>
          <a:p>
            <a:r>
              <a:rPr lang="en-US" dirty="0" smtClean="0"/>
              <a:t>Forcing </a:t>
            </a:r>
            <a:r>
              <a:rPr lang="en-US" dirty="0"/>
              <a:t>the device to reboot can help performance, </a:t>
            </a:r>
            <a:endParaRPr lang="en-US" dirty="0" smtClean="0"/>
          </a:p>
          <a:p>
            <a:pPr lvl="1"/>
            <a:r>
              <a:rPr lang="en-US" dirty="0" smtClean="0"/>
              <a:t>usually </a:t>
            </a:r>
            <a:r>
              <a:rPr lang="en-US" dirty="0"/>
              <a:t>if there is an errant process or something of the like going on in the background. </a:t>
            </a:r>
            <a:endParaRPr lang="en-US" dirty="0" smtClean="0"/>
          </a:p>
          <a:p>
            <a:r>
              <a:rPr lang="en-US" sz="4000" b="1" dirty="0" smtClean="0">
                <a:solidFill>
                  <a:schemeClr val="tx1">
                    <a:lumMod val="95000"/>
                    <a:lumOff val="5000"/>
                  </a:schemeClr>
                </a:solidFill>
                <a:latin typeface="Century Gothic" panose="020B0502020202020204" pitchFamily="34" charset="0"/>
                <a:hlinkClick r:id="rId2"/>
              </a:rPr>
              <a:t>force </a:t>
            </a:r>
            <a:r>
              <a:rPr lang="en-US" sz="4000" b="1" dirty="0">
                <a:solidFill>
                  <a:schemeClr val="tx1">
                    <a:lumMod val="95000"/>
                    <a:lumOff val="5000"/>
                  </a:schemeClr>
                </a:solidFill>
                <a:latin typeface="Century Gothic" panose="020B0502020202020204" pitchFamily="34" charset="0"/>
                <a:hlinkClick r:id="rId2"/>
              </a:rPr>
              <a:t>rebooting</a:t>
            </a:r>
            <a:r>
              <a:rPr lang="en-US" sz="4000" b="1" dirty="0">
                <a:solidFill>
                  <a:schemeClr val="tx1">
                    <a:lumMod val="95000"/>
                    <a:lumOff val="5000"/>
                  </a:schemeClr>
                </a:solidFill>
                <a:latin typeface="Century Gothic" panose="020B0502020202020204" pitchFamily="34" charset="0"/>
              </a:rPr>
              <a:t> </a:t>
            </a:r>
            <a:r>
              <a:rPr lang="en-US" sz="4000" dirty="0"/>
              <a:t>is easy to do:</a:t>
            </a:r>
          </a:p>
          <a:p>
            <a:r>
              <a:rPr lang="en-US" sz="4400" dirty="0" smtClean="0"/>
              <a:t>1. Hold </a:t>
            </a:r>
            <a:r>
              <a:rPr lang="en-US" sz="4400" dirty="0"/>
              <a:t>down the </a:t>
            </a:r>
            <a:r>
              <a:rPr lang="en-US" sz="4400" dirty="0">
                <a:hlinkClick r:id="rId3"/>
              </a:rPr>
              <a:t>Home button</a:t>
            </a:r>
            <a:r>
              <a:rPr lang="en-US" sz="4400" dirty="0"/>
              <a:t> and Power </a:t>
            </a:r>
            <a:r>
              <a:rPr lang="en-US" sz="4400" dirty="0" smtClean="0"/>
              <a:t>(wake/sleep) </a:t>
            </a:r>
            <a:r>
              <a:rPr lang="en-US" sz="4400" dirty="0"/>
              <a:t>button</a:t>
            </a:r>
            <a:r>
              <a:rPr lang="en-US" sz="4400" dirty="0" smtClean="0"/>
              <a:t> until </a:t>
            </a:r>
            <a:r>
              <a:rPr lang="en-US" sz="4400" dirty="0"/>
              <a:t>you see the  </a:t>
            </a:r>
            <a:r>
              <a:rPr lang="en-US" sz="4400" dirty="0">
                <a:hlinkClick r:id="rId3"/>
              </a:rPr>
              <a:t>Apple logo</a:t>
            </a:r>
            <a:r>
              <a:rPr lang="en-US" sz="4400" dirty="0"/>
              <a:t> on the </a:t>
            </a:r>
            <a:r>
              <a:rPr lang="en-US" sz="4400" dirty="0" smtClean="0"/>
              <a:t>screen.</a:t>
            </a:r>
          </a:p>
          <a:p>
            <a:r>
              <a:rPr lang="en-US" sz="4400" dirty="0" smtClean="0"/>
              <a:t>2. Release both buttons.</a:t>
            </a:r>
          </a:p>
          <a:p>
            <a:r>
              <a:rPr lang="en-US" sz="4400" dirty="0" smtClean="0"/>
              <a:t>3. Wait for the device to come back up.</a:t>
            </a:r>
            <a:endParaRPr lang="en-US" sz="4400" dirty="0"/>
          </a:p>
          <a:p>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51</a:t>
            </a:fld>
            <a:endParaRPr lang="en-US" dirty="0"/>
          </a:p>
        </p:txBody>
      </p:sp>
    </p:spTree>
    <p:extLst>
      <p:ext uri="{BB962C8B-B14F-4D97-AF65-F5344CB8AC3E}">
        <p14:creationId xmlns:p14="http://schemas.microsoft.com/office/powerpoint/2010/main" val="366493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latin typeface="Georgia" panose="02040502050405020303" pitchFamily="18" charset="0"/>
              </a:rPr>
              <a:t>SIM PIN is off by default</a:t>
            </a:r>
            <a:endParaRPr lang="en-US" b="1" dirty="0">
              <a:latin typeface="Georgia" panose="02040502050405020303" pitchFamily="18" charset="0"/>
            </a:endParaRPr>
          </a:p>
        </p:txBody>
      </p:sp>
      <p:sp>
        <p:nvSpPr>
          <p:cNvPr id="3" name="Content Placeholder 2"/>
          <p:cNvSpPr>
            <a:spLocks noGrp="1"/>
          </p:cNvSpPr>
          <p:nvPr>
            <p:ph idx="1"/>
          </p:nvPr>
        </p:nvSpPr>
        <p:spPr>
          <a:xfrm>
            <a:off x="838200" y="1244711"/>
            <a:ext cx="10515600" cy="5476763"/>
          </a:xfrm>
        </p:spPr>
        <p:txBody>
          <a:bodyPr>
            <a:normAutofit fontScale="92500" lnSpcReduction="10000"/>
          </a:bodyPr>
          <a:lstStyle/>
          <a:p>
            <a:r>
              <a:rPr lang="en-US" dirty="0" smtClean="0"/>
              <a:t>Want to change it, first you’ll turn it </a:t>
            </a:r>
            <a:r>
              <a:rPr lang="en-US" b="1" dirty="0" smtClean="0"/>
              <a:t>ON</a:t>
            </a:r>
            <a:r>
              <a:rPr lang="en-US" dirty="0" smtClean="0"/>
              <a:t>. </a:t>
            </a:r>
          </a:p>
          <a:p>
            <a:r>
              <a:rPr lang="en-US" dirty="0" smtClean="0"/>
              <a:t>SIM has a default PIN on it already: </a:t>
            </a:r>
          </a:p>
          <a:p>
            <a:pPr lvl="1"/>
            <a:r>
              <a:rPr lang="en-US" sz="2800" dirty="0" smtClean="0"/>
              <a:t>For AT&amp;T and Verizon, it’s 1111</a:t>
            </a:r>
          </a:p>
          <a:p>
            <a:pPr lvl="1"/>
            <a:r>
              <a:rPr lang="en-US" sz="2800" dirty="0" smtClean="0"/>
              <a:t>For Sprint and T-Mobile, it’s 1234</a:t>
            </a:r>
          </a:p>
          <a:p>
            <a:r>
              <a:rPr lang="en-US" dirty="0" smtClean="0"/>
              <a:t>Get the number right within three tries or your SIM card will be locked</a:t>
            </a:r>
          </a:p>
          <a:p>
            <a:r>
              <a:rPr lang="en-US" dirty="0" smtClean="0"/>
              <a:t>Use four digits</a:t>
            </a:r>
          </a:p>
          <a:p>
            <a:pPr lvl="1"/>
            <a:r>
              <a:rPr lang="en-US" sz="2800" dirty="0" smtClean="0"/>
              <a:t>Use more, </a:t>
            </a:r>
          </a:p>
          <a:p>
            <a:pPr lvl="1"/>
            <a:r>
              <a:rPr lang="en-US" sz="2800" dirty="0" smtClean="0"/>
              <a:t>up to eight digits total, </a:t>
            </a:r>
          </a:p>
          <a:p>
            <a:pPr lvl="1"/>
            <a:r>
              <a:rPr lang="en-US" sz="2800" dirty="0" smtClean="0"/>
              <a:t>all numbers</a:t>
            </a:r>
            <a:endParaRPr lang="en-US" dirty="0" smtClean="0"/>
          </a:p>
          <a:p>
            <a:r>
              <a:rPr lang="en-US" dirty="0" smtClean="0"/>
              <a:t>Pick a code you can remember:</a:t>
            </a:r>
          </a:p>
          <a:p>
            <a:pPr lvl="1"/>
            <a:r>
              <a:rPr lang="en-US" sz="2800" dirty="0" smtClean="0"/>
              <a:t>Enter the wrong PIN too many times </a:t>
            </a:r>
          </a:p>
          <a:p>
            <a:pPr lvl="1"/>
            <a:r>
              <a:rPr lang="en-US" sz="2800" dirty="0" smtClean="0"/>
              <a:t>SIM will be permanently locked </a:t>
            </a:r>
          </a:p>
          <a:p>
            <a:pPr lvl="1"/>
            <a:r>
              <a:rPr lang="en-US" sz="2800" dirty="0" smtClean="0"/>
              <a:t>Have to ask your carrier for a new one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6</a:t>
            </a:fld>
            <a:endParaRPr lang="en-US" dirty="0"/>
          </a:p>
        </p:txBody>
      </p:sp>
    </p:spTree>
    <p:extLst>
      <p:ext uri="{BB962C8B-B14F-4D97-AF65-F5344CB8AC3E}">
        <p14:creationId xmlns:p14="http://schemas.microsoft.com/office/powerpoint/2010/main" val="3832065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003788-508F-4F24-BE38-FAEF012A0198}" type="slidenum">
              <a:rPr lang="en-US" smtClean="0"/>
              <a:t>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63662" cy="6858000"/>
          </a:xfrm>
          <a:prstGeom prst="rect">
            <a:avLst/>
          </a:prstGeom>
        </p:spPr>
      </p:pic>
      <p:sp>
        <p:nvSpPr>
          <p:cNvPr id="7" name="TextBox 6"/>
          <p:cNvSpPr txBox="1"/>
          <p:nvPr/>
        </p:nvSpPr>
        <p:spPr>
          <a:xfrm>
            <a:off x="5139466" y="0"/>
            <a:ext cx="6942268" cy="6663363"/>
          </a:xfrm>
          <a:prstGeom prst="rect">
            <a:avLst/>
          </a:prstGeom>
          <a:noFill/>
        </p:spPr>
        <p:txBody>
          <a:bodyPr wrap="square" rtlCol="0">
            <a:spAutoFit/>
          </a:bodyPr>
          <a:lstStyle/>
          <a:p>
            <a:pPr algn="ctr"/>
            <a:r>
              <a:rPr lang="en-US" sz="2400" b="1" dirty="0" smtClean="0">
                <a:latin typeface="Georgia" panose="02040502050405020303" pitchFamily="18" charset="0"/>
              </a:rPr>
              <a:t>Note: This information applies only to devices that use a SIM card</a:t>
            </a:r>
          </a:p>
          <a:p>
            <a:endParaRPr lang="en-US" dirty="0" smtClean="0"/>
          </a:p>
          <a:p>
            <a:r>
              <a:rPr lang="en-US" sz="1900" b="1" dirty="0" smtClean="0"/>
              <a:t>Enable/Disable SIM PIN</a:t>
            </a:r>
          </a:p>
          <a:p>
            <a:pPr marL="342900" indent="-342900">
              <a:buFont typeface="+mj-lt"/>
              <a:buAutoNum type="arabicPeriod"/>
            </a:pPr>
            <a:r>
              <a:rPr lang="en-US" sz="1900" dirty="0" smtClean="0"/>
              <a:t>From the Home screen, navigate: Settings &gt; Cellular &gt; SIM PIN.</a:t>
            </a:r>
          </a:p>
          <a:p>
            <a:pPr marL="342900" indent="-342900">
              <a:buFont typeface="+mj-lt"/>
              <a:buAutoNum type="arabicPeriod"/>
            </a:pPr>
            <a:r>
              <a:rPr lang="en-US" sz="1900" dirty="0" smtClean="0"/>
              <a:t>Tap the SIM PIN switch to turn Switch ON (in the green position) or Switch Off.</a:t>
            </a:r>
          </a:p>
          <a:p>
            <a:pPr marL="342900" indent="-342900">
              <a:buFont typeface="+mj-lt"/>
              <a:buAutoNum type="arabicPeriod"/>
            </a:pPr>
            <a:r>
              <a:rPr lang="en-US" sz="1900" dirty="0" smtClean="0"/>
              <a:t>Enter the current SIM PIN </a:t>
            </a:r>
          </a:p>
          <a:p>
            <a:pPr marL="342900" indent="-342900">
              <a:buFont typeface="+mj-lt"/>
              <a:buAutoNum type="arabicPeriod"/>
            </a:pPr>
            <a:r>
              <a:rPr lang="en-US" sz="1900" dirty="0" smtClean="0"/>
              <a:t>Tap Done (located in the upper-right).</a:t>
            </a:r>
          </a:p>
          <a:p>
            <a:r>
              <a:rPr lang="en-US" sz="1900" b="1" dirty="0" smtClean="0"/>
              <a:t>Note:</a:t>
            </a:r>
            <a:r>
              <a:rPr lang="en-US" sz="1900" dirty="0" smtClean="0"/>
              <a:t> The default SIM PIN is: (1111. Verizon &amp; AT&amp;T; 1234 Sprint &amp;  T-Mobile). </a:t>
            </a:r>
          </a:p>
          <a:p>
            <a:endParaRPr lang="en-US" sz="1900" dirty="0" smtClean="0"/>
          </a:p>
          <a:p>
            <a:r>
              <a:rPr lang="en-US" sz="1900" b="1" dirty="0" smtClean="0"/>
              <a:t>Modify SIM PIN</a:t>
            </a:r>
          </a:p>
          <a:p>
            <a:pPr marL="342900" indent="-342900">
              <a:buFont typeface="+mj-lt"/>
              <a:buAutoNum type="arabicPeriod"/>
            </a:pPr>
            <a:r>
              <a:rPr lang="en-US" sz="1900" dirty="0" smtClean="0"/>
              <a:t>From the Home screen, navigate: Settings &gt; Cellular &gt; SIM PIN.</a:t>
            </a:r>
          </a:p>
          <a:p>
            <a:pPr marL="342900" indent="-342900">
              <a:buFont typeface="+mj-lt"/>
              <a:buAutoNum type="arabicPeriod"/>
            </a:pPr>
            <a:r>
              <a:rPr lang="en-US" sz="1900" dirty="0" smtClean="0"/>
              <a:t>Ensure the SIM PIN switch is turned ON (in the green position).</a:t>
            </a:r>
          </a:p>
          <a:p>
            <a:pPr marL="342900" indent="-342900">
              <a:buFont typeface="+mj-lt"/>
              <a:buAutoNum type="arabicPeriod"/>
            </a:pPr>
            <a:r>
              <a:rPr lang="en-US" sz="1900" dirty="0" smtClean="0"/>
              <a:t>Tap Change PIN.</a:t>
            </a:r>
          </a:p>
          <a:p>
            <a:pPr marL="342900" indent="-342900">
              <a:buFont typeface="+mj-lt"/>
              <a:buAutoNum type="arabicPeriod"/>
            </a:pPr>
            <a:r>
              <a:rPr lang="en-US" sz="1900" dirty="0" smtClean="0"/>
              <a:t>Enter the current SIM PIN information </a:t>
            </a:r>
          </a:p>
          <a:p>
            <a:pPr marL="342900" indent="-342900">
              <a:buFont typeface="+mj-lt"/>
              <a:buAutoNum type="arabicPeriod"/>
            </a:pPr>
            <a:r>
              <a:rPr lang="en-US" sz="1900" dirty="0" smtClean="0"/>
              <a:t>Tap Done.</a:t>
            </a:r>
          </a:p>
          <a:p>
            <a:pPr marL="342900" indent="-342900">
              <a:buFont typeface="+mj-lt"/>
              <a:buAutoNum type="arabicPeriod"/>
            </a:pPr>
            <a:r>
              <a:rPr lang="en-US" sz="1900" dirty="0" smtClean="0"/>
              <a:t>Enter the new SIM PIN </a:t>
            </a:r>
          </a:p>
          <a:p>
            <a:pPr marL="342900" indent="-342900">
              <a:buFont typeface="+mj-lt"/>
              <a:buAutoNum type="arabicPeriod"/>
            </a:pPr>
            <a:r>
              <a:rPr lang="en-US" sz="1900" dirty="0" smtClean="0"/>
              <a:t>Tap Done (located in the upper-right).</a:t>
            </a:r>
          </a:p>
          <a:p>
            <a:pPr marL="342900" indent="-342900">
              <a:buFont typeface="+mj-lt"/>
              <a:buAutoNum type="arabicPeriod"/>
            </a:pPr>
            <a:r>
              <a:rPr lang="en-US" sz="1900" dirty="0" smtClean="0"/>
              <a:t>Re-enter the SIM PIN </a:t>
            </a:r>
          </a:p>
          <a:p>
            <a:pPr marL="342900" indent="-342900">
              <a:buFont typeface="+mj-lt"/>
              <a:buAutoNum type="arabicPeriod"/>
            </a:pPr>
            <a:r>
              <a:rPr lang="en-US" sz="1900" dirty="0" smtClean="0"/>
              <a:t>Tap Done. </a:t>
            </a:r>
          </a:p>
        </p:txBody>
      </p:sp>
      <p:cxnSp>
        <p:nvCxnSpPr>
          <p:cNvPr id="9" name="Straight Arrow Connector 8"/>
          <p:cNvCxnSpPr/>
          <p:nvPr/>
        </p:nvCxnSpPr>
        <p:spPr>
          <a:xfrm flipH="1">
            <a:off x="3863662" y="6099586"/>
            <a:ext cx="118167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794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Georgia" panose="02040502050405020303" pitchFamily="18" charset="0"/>
              </a:rPr>
              <a:t>The other addition to this screen is </a:t>
            </a:r>
            <a:br>
              <a:rPr lang="en-US" b="1" dirty="0" smtClean="0">
                <a:latin typeface="Georgia" panose="02040502050405020303" pitchFamily="18" charset="0"/>
              </a:rPr>
            </a:br>
            <a:r>
              <a:rPr lang="en-US" b="1" dirty="0" smtClean="0">
                <a:latin typeface="Georgia" panose="02040502050405020303" pitchFamily="18" charset="0"/>
              </a:rPr>
              <a:t>Wi-Fi Assist </a:t>
            </a:r>
            <a:endParaRPr lang="en-US" b="1" dirty="0">
              <a:latin typeface="Georgia" panose="02040502050405020303" pitchFamily="18" charset="0"/>
            </a:endParaRPr>
          </a:p>
        </p:txBody>
      </p:sp>
      <p:sp>
        <p:nvSpPr>
          <p:cNvPr id="3" name="Content Placeholder 2"/>
          <p:cNvSpPr>
            <a:spLocks noGrp="1"/>
          </p:cNvSpPr>
          <p:nvPr>
            <p:ph idx="1"/>
          </p:nvPr>
        </p:nvSpPr>
        <p:spPr/>
        <p:txBody>
          <a:bodyPr>
            <a:normAutofit lnSpcReduction="10000"/>
          </a:bodyPr>
          <a:lstStyle/>
          <a:p>
            <a:r>
              <a:rPr lang="en-US" dirty="0" smtClean="0"/>
              <a:t>Located down below the huge list of apps </a:t>
            </a:r>
          </a:p>
          <a:p>
            <a:pPr lvl="1"/>
            <a:r>
              <a:rPr lang="en-US" sz="2800" dirty="0" smtClean="0"/>
              <a:t>With toggles to allow them to use cellular data</a:t>
            </a:r>
          </a:p>
          <a:p>
            <a:r>
              <a:rPr lang="en-US" dirty="0" smtClean="0"/>
              <a:t>Wi-Fi Assist  ‘</a:t>
            </a:r>
            <a:r>
              <a:rPr lang="en-US" sz="3600" b="1" dirty="0" smtClean="0"/>
              <a:t>on</a:t>
            </a:r>
            <a:r>
              <a:rPr lang="en-US" dirty="0" smtClean="0"/>
              <a:t>’ by default</a:t>
            </a:r>
          </a:p>
          <a:p>
            <a:r>
              <a:rPr lang="en-US" dirty="0" smtClean="0"/>
              <a:t>Use some of your cellular data to boost a poor Wi-Fi signal. </a:t>
            </a:r>
          </a:p>
          <a:p>
            <a:pPr lvl="1"/>
            <a:r>
              <a:rPr lang="en-US" sz="2800" dirty="0" smtClean="0"/>
              <a:t>Wi-Fi network barely reaches every corner of your home </a:t>
            </a:r>
          </a:p>
          <a:p>
            <a:pPr lvl="2"/>
            <a:r>
              <a:rPr lang="en-US" dirty="0" smtClean="0"/>
              <a:t>Might want to leave this on.</a:t>
            </a:r>
          </a:p>
          <a:p>
            <a:pPr lvl="1"/>
            <a:r>
              <a:rPr lang="en-US" sz="2800" dirty="0" smtClean="0"/>
              <a:t>Use up your monthly data allotment every single month, </a:t>
            </a:r>
          </a:p>
          <a:p>
            <a:pPr lvl="2"/>
            <a:r>
              <a:rPr lang="en-US" dirty="0" smtClean="0"/>
              <a:t>Might want to turn this off. </a:t>
            </a:r>
          </a:p>
          <a:p>
            <a:r>
              <a:rPr lang="en-US" b="1" dirty="0" smtClean="0"/>
              <a:t>Fact:  </a:t>
            </a:r>
            <a:r>
              <a:rPr lang="en-US" dirty="0" smtClean="0"/>
              <a:t>Wi-Fi Assist will switch to cellular data when the Wi-Fi signal is poor.</a:t>
            </a:r>
          </a:p>
          <a:p>
            <a:endParaRPr lang="en-US" dirty="0"/>
          </a:p>
        </p:txBody>
      </p:sp>
      <p:sp>
        <p:nvSpPr>
          <p:cNvPr id="4" name="Slide Number Placeholder 3"/>
          <p:cNvSpPr>
            <a:spLocks noGrp="1"/>
          </p:cNvSpPr>
          <p:nvPr>
            <p:ph type="sldNum" sz="quarter" idx="12"/>
          </p:nvPr>
        </p:nvSpPr>
        <p:spPr/>
        <p:txBody>
          <a:bodyPr/>
          <a:lstStyle/>
          <a:p>
            <a:fld id="{59003788-508F-4F24-BE38-FAEF012A0198}" type="slidenum">
              <a:rPr lang="en-US" smtClean="0"/>
              <a:t>8</a:t>
            </a:fld>
            <a:endParaRPr lang="en-US" dirty="0"/>
          </a:p>
        </p:txBody>
      </p:sp>
    </p:spTree>
    <p:extLst>
      <p:ext uri="{BB962C8B-B14F-4D97-AF65-F5344CB8AC3E}">
        <p14:creationId xmlns:p14="http://schemas.microsoft.com/office/powerpoint/2010/main" val="2584236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003788-508F-4F24-BE38-FAEF012A0198}" type="slidenum">
              <a:rPr lang="en-US" smtClean="0"/>
              <a:t>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63662" cy="6858000"/>
          </a:xfrm>
          <a:prstGeom prst="rect">
            <a:avLst/>
          </a:prstGeom>
        </p:spPr>
      </p:pic>
      <p:sp>
        <p:nvSpPr>
          <p:cNvPr id="7" name="TextBox 6"/>
          <p:cNvSpPr txBox="1"/>
          <p:nvPr/>
        </p:nvSpPr>
        <p:spPr>
          <a:xfrm>
            <a:off x="4675990" y="1754326"/>
            <a:ext cx="6777318" cy="5016758"/>
          </a:xfrm>
          <a:prstGeom prst="rect">
            <a:avLst/>
          </a:prstGeom>
          <a:noFill/>
        </p:spPr>
        <p:txBody>
          <a:bodyPr wrap="square" rtlCol="0">
            <a:spAutoFit/>
          </a:bodyPr>
          <a:lstStyle/>
          <a:p>
            <a:r>
              <a:rPr lang="en-US" sz="2000" u="sng" dirty="0" smtClean="0"/>
              <a:t>To view how much data you have used go to:</a:t>
            </a:r>
            <a:br>
              <a:rPr lang="en-US" sz="2000" u="sng" dirty="0" smtClean="0"/>
            </a:br>
            <a:r>
              <a:rPr lang="en-US" sz="2000" dirty="0" smtClean="0"/>
              <a:t>1. Settings &gt; Cellular  </a:t>
            </a:r>
          </a:p>
          <a:p>
            <a:r>
              <a:rPr lang="en-US" sz="2000" dirty="0" smtClean="0"/>
              <a:t>2. Scroll down to see ‘Cellular Data Usage.’ </a:t>
            </a:r>
          </a:p>
          <a:p>
            <a:r>
              <a:rPr lang="en-US" sz="2000" b="1" dirty="0" smtClean="0"/>
              <a:t>Note:  </a:t>
            </a:r>
            <a:r>
              <a:rPr lang="en-US" sz="2000" dirty="0" smtClean="0"/>
              <a:t>If you have never reset this number it could be pretty big.</a:t>
            </a:r>
          </a:p>
          <a:p>
            <a:endParaRPr lang="en-US" sz="2000" dirty="0" smtClean="0"/>
          </a:p>
          <a:p>
            <a:r>
              <a:rPr lang="en-US" sz="2000" b="1" dirty="0" smtClean="0"/>
              <a:t>Advice: </a:t>
            </a:r>
            <a:r>
              <a:rPr lang="en-US" sz="2000" dirty="0" smtClean="0"/>
              <a:t>get in the habit of resetting it every month.</a:t>
            </a:r>
          </a:p>
          <a:p>
            <a:r>
              <a:rPr lang="en-US" sz="2000" dirty="0" smtClean="0"/>
              <a:t>Set an alert on your phone so that you remember to reset it on the day your network resets your allowance. </a:t>
            </a:r>
          </a:p>
          <a:p>
            <a:endParaRPr lang="en-US" sz="2000" dirty="0" smtClean="0"/>
          </a:p>
          <a:p>
            <a:r>
              <a:rPr lang="en-US" sz="2000" u="sng" dirty="0" smtClean="0"/>
              <a:t>To reset your statistics:</a:t>
            </a:r>
          </a:p>
          <a:p>
            <a:r>
              <a:rPr lang="en-US" sz="2000" dirty="0" smtClean="0"/>
              <a:t>1. Scroll down to the bottom of the page.</a:t>
            </a:r>
          </a:p>
          <a:p>
            <a:r>
              <a:rPr lang="en-US" sz="2000" dirty="0" smtClean="0"/>
              <a:t>2. Tap: Reset Statistics. </a:t>
            </a:r>
          </a:p>
          <a:p>
            <a:endParaRPr lang="en-US" sz="2000" dirty="0" smtClean="0"/>
          </a:p>
          <a:p>
            <a:r>
              <a:rPr lang="en-US" sz="2000" b="1" dirty="0" smtClean="0"/>
              <a:t>Note: </a:t>
            </a:r>
            <a:r>
              <a:rPr lang="en-US" sz="2000" dirty="0" smtClean="0"/>
              <a:t>Get in the habit of looking here once in a while so you can see if you are on target.</a:t>
            </a:r>
            <a:endParaRPr lang="en-US" sz="2000" dirty="0"/>
          </a:p>
        </p:txBody>
      </p:sp>
      <p:sp>
        <p:nvSpPr>
          <p:cNvPr id="8" name="TextBox 7"/>
          <p:cNvSpPr txBox="1"/>
          <p:nvPr/>
        </p:nvSpPr>
        <p:spPr>
          <a:xfrm>
            <a:off x="4572000" y="0"/>
            <a:ext cx="7229139" cy="1754326"/>
          </a:xfrm>
          <a:prstGeom prst="rect">
            <a:avLst/>
          </a:prstGeom>
          <a:noFill/>
        </p:spPr>
        <p:txBody>
          <a:bodyPr wrap="square" rtlCol="0">
            <a:spAutoFit/>
          </a:bodyPr>
          <a:lstStyle/>
          <a:p>
            <a:pPr algn="ctr"/>
            <a:r>
              <a:rPr lang="en-US" sz="3600" b="1" dirty="0" smtClean="0">
                <a:latin typeface="Georgia" panose="02040502050405020303" pitchFamily="18" charset="0"/>
              </a:rPr>
              <a:t>Manage iPhone cellular data usage: keep tabs on how much you are using </a:t>
            </a:r>
          </a:p>
        </p:txBody>
      </p:sp>
    </p:spTree>
    <p:extLst>
      <p:ext uri="{BB962C8B-B14F-4D97-AF65-F5344CB8AC3E}">
        <p14:creationId xmlns:p14="http://schemas.microsoft.com/office/powerpoint/2010/main" val="1557457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2600</TotalTime>
  <Words>3228</Words>
  <Application>Microsoft Office PowerPoint</Application>
  <PresentationFormat>Widescreen</PresentationFormat>
  <Paragraphs>527</Paragraphs>
  <Slides>51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Century Gothic</vt:lpstr>
      <vt:lpstr>Georgia</vt:lpstr>
      <vt:lpstr>Wingdings</vt:lpstr>
      <vt:lpstr>Office Theme</vt:lpstr>
      <vt:lpstr>iOS 9 – What is New?  Nov 18</vt:lpstr>
      <vt:lpstr>What This Presentation will Cover</vt:lpstr>
      <vt:lpstr>The Good and the Bad</vt:lpstr>
      <vt:lpstr>‘Settings’ in iOS 9 </vt:lpstr>
      <vt:lpstr>A rundown of the major changes in Settings in iOS 9</vt:lpstr>
      <vt:lpstr>SIM PIN is off by default</vt:lpstr>
      <vt:lpstr>PowerPoint Presentation</vt:lpstr>
      <vt:lpstr>The other addition to this screen is  Wi-Fi Assist </vt:lpstr>
      <vt:lpstr>PowerPoint Presentation</vt:lpstr>
      <vt:lpstr>PowerPoint Presentation</vt:lpstr>
      <vt:lpstr>Notifications</vt:lpstr>
      <vt:lpstr>Siri Voice </vt:lpstr>
      <vt:lpstr>Hey Siri</vt:lpstr>
      <vt:lpstr>ProActive Assistant</vt:lpstr>
      <vt:lpstr>Spotlight Search</vt:lpstr>
      <vt:lpstr>Handoff &amp; Suggested Apps</vt:lpstr>
      <vt:lpstr>Suggested Apps</vt:lpstr>
      <vt:lpstr>CarPlay</vt:lpstr>
      <vt:lpstr>Accessibility</vt:lpstr>
      <vt:lpstr>The new Keyboard setting</vt:lpstr>
      <vt:lpstr>Shake to Undo; Vibration </vt:lpstr>
      <vt:lpstr>Restrictions</vt:lpstr>
      <vt:lpstr>PowerPoint Presentation</vt:lpstr>
      <vt:lpstr>Touch ID &amp; Passcode</vt:lpstr>
      <vt:lpstr>PowerPoint Presentation</vt:lpstr>
      <vt:lpstr>Battery</vt:lpstr>
      <vt:lpstr>Mail, Contacts, Calendars</vt:lpstr>
      <vt:lpstr>PowerPoint Presentation</vt:lpstr>
      <vt:lpstr>Notes</vt:lpstr>
      <vt:lpstr>PowerPoint Presentation</vt:lpstr>
      <vt:lpstr>How to use multi-touch gestures Multitasking</vt:lpstr>
      <vt:lpstr>Multitasking</vt:lpstr>
      <vt:lpstr>PowerPoint Presentation</vt:lpstr>
      <vt:lpstr>News and Notes</vt:lpstr>
      <vt:lpstr>New Notes</vt:lpstr>
      <vt:lpstr>PowerPoint Presentation</vt:lpstr>
      <vt:lpstr>PowerPoint Presentation</vt:lpstr>
      <vt:lpstr>Adding to Notes</vt:lpstr>
      <vt:lpstr>Attachments Browser</vt:lpstr>
      <vt:lpstr>PowerPoint Presentation</vt:lpstr>
      <vt:lpstr>Add Maps, URLs, and other Content to Notes</vt:lpstr>
      <vt:lpstr>Under-the-hood refinements</vt:lpstr>
      <vt:lpstr>Under-the-hood refinements  (cont’d)</vt:lpstr>
      <vt:lpstr>The Final Word</vt:lpstr>
      <vt:lpstr>PowerPoint Presentation</vt:lpstr>
      <vt:lpstr>PowerPoint Presentation</vt:lpstr>
      <vt:lpstr>Extra - Speed Up iOS 9 by: Reduce Motion</vt:lpstr>
      <vt:lpstr>Extra - Boost Performance By Disabling  ‘Background App Refresh’</vt:lpstr>
      <vt:lpstr>Extra - Disable ‘Spotlight Search’ for   Another Speed Increase</vt:lpstr>
      <vt:lpstr>Safari for iPhone &amp; iPad running slow? Here's how to speed it up!</vt:lpstr>
      <vt:lpstr>Bonus Tip: Forcibly Reboot the Device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iOS 9 – What is New?</dc:title>
  <dc:creator>Jere Local</dc:creator>
  <cp:lastModifiedBy>Jere Local</cp:lastModifiedBy>
  <cp:revision>112</cp:revision>
  <dcterms:created xsi:type="dcterms:W3CDTF">2015-10-27T15:10:36Z</dcterms:created>
  <dcterms:modified xsi:type="dcterms:W3CDTF">2015-11-19T16:07:50Z</dcterms:modified>
</cp:coreProperties>
</file>